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Default Extension="mp4" ContentType="video/mp4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93" r:id="rId2"/>
    <p:sldId id="300" r:id="rId3"/>
    <p:sldId id="299" r:id="rId4"/>
    <p:sldId id="295" r:id="rId5"/>
    <p:sldId id="298" r:id="rId6"/>
    <p:sldId id="303" r:id="rId7"/>
    <p:sldId id="302" r:id="rId8"/>
    <p:sldId id="301" r:id="rId9"/>
    <p:sldId id="307" r:id="rId10"/>
    <p:sldId id="308" r:id="rId11"/>
    <p:sldId id="309" r:id="rId12"/>
    <p:sldId id="325" r:id="rId13"/>
    <p:sldId id="310" r:id="rId14"/>
    <p:sldId id="319" r:id="rId15"/>
    <p:sldId id="311" r:id="rId16"/>
    <p:sldId id="322" r:id="rId17"/>
    <p:sldId id="321" r:id="rId18"/>
    <p:sldId id="320" r:id="rId19"/>
    <p:sldId id="323" r:id="rId20"/>
    <p:sldId id="318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5C43B"/>
    <a:srgbClr val="83603D"/>
    <a:srgbClr val="A77B4E"/>
    <a:srgbClr val="FFCE33"/>
    <a:srgbClr val="DB970B"/>
    <a:srgbClr val="F6B31A"/>
    <a:srgbClr val="DC9522"/>
    <a:srgbClr val="E2A845"/>
    <a:srgbClr val="DE9B2E"/>
    <a:srgbClr val="E8B64E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92" autoAdjust="0"/>
    <p:restoredTop sz="85787" autoAdjust="0"/>
  </p:normalViewPr>
  <p:slideViewPr>
    <p:cSldViewPr snapToGrid="0">
      <p:cViewPr varScale="1">
        <p:scale>
          <a:sx n="66" d="100"/>
          <a:sy n="66" d="100"/>
        </p:scale>
        <p:origin x="-414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3C7BF-F7BF-4458-9B49-B252ADC123E5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B3024C-6617-4304-BB58-8A62C5297B3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외부의 온도에 따라 </a:t>
            </a:r>
            <a:r>
              <a:rPr lang="ko-KR" altLang="en-US" dirty="0" err="1" smtClean="0"/>
              <a:t>저항값이</a:t>
            </a:r>
            <a:r>
              <a:rPr lang="ko-KR" altLang="en-US" dirty="0" smtClean="0"/>
              <a:t> 변하는 </a:t>
            </a:r>
            <a:r>
              <a:rPr lang="ko-KR" altLang="en-US" dirty="0" err="1" smtClean="0"/>
              <a:t>써미스터를</a:t>
            </a:r>
            <a:r>
              <a:rPr lang="ko-KR" altLang="en-US" dirty="0" smtClean="0"/>
              <a:t> 이용해 외부의 온도를 측정한다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connectToServer</a:t>
            </a:r>
            <a:r>
              <a:rPr lang="en-US" altLang="ko-KR" dirty="0" smtClean="0"/>
              <a:t>()</a:t>
            </a:r>
            <a:r>
              <a:rPr lang="ko-KR" altLang="en-US" dirty="0" smtClean="0"/>
              <a:t>를 통해 클라이언트는 서버에 연결을 시도하게 된다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==============</a:t>
            </a:r>
          </a:p>
          <a:p>
            <a:r>
              <a:rPr lang="en-US" altLang="ko-KR" dirty="0" err="1" smtClean="0"/>
              <a:t>connectToServer</a:t>
            </a:r>
            <a:r>
              <a:rPr lang="en-US" altLang="ko-KR" dirty="0" smtClean="0"/>
              <a:t>()</a:t>
            </a:r>
            <a:r>
              <a:rPr lang="ko-KR" altLang="en-US" dirty="0" smtClean="0"/>
              <a:t>에서는 </a:t>
            </a:r>
            <a:r>
              <a:rPr lang="en-US" altLang="ko-KR" dirty="0" err="1" smtClean="0"/>
              <a:t>client.connect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hostIp</a:t>
            </a:r>
            <a:r>
              <a:rPr lang="en-US" altLang="ko-KR" dirty="0" smtClean="0"/>
              <a:t>, 80)</a:t>
            </a:r>
            <a:r>
              <a:rPr lang="ko-KR" altLang="en-US" dirty="0" smtClean="0"/>
              <a:t>을 통해 </a:t>
            </a:r>
            <a:r>
              <a:rPr lang="en-US" altLang="ko-KR" dirty="0" smtClean="0"/>
              <a:t>80</a:t>
            </a:r>
            <a:r>
              <a:rPr lang="ko-KR" altLang="en-US" dirty="0" smtClean="0"/>
              <a:t>번 포트를 통해 </a:t>
            </a:r>
            <a:r>
              <a:rPr lang="en-US" altLang="ko-KR" dirty="0" err="1" smtClean="0"/>
              <a:t>hostIp</a:t>
            </a:r>
            <a:r>
              <a:rPr lang="en-US" altLang="ko-KR" dirty="0" smtClean="0"/>
              <a:t> - api.openweathermap.org</a:t>
            </a:r>
            <a:r>
              <a:rPr lang="ko-KR" altLang="en-US" dirty="0" smtClean="0"/>
              <a:t>에 연결을 시도하게 된다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연결에 성공하게 된다면 </a:t>
            </a:r>
            <a:r>
              <a:rPr lang="en-US" altLang="ko-KR" dirty="0" smtClean="0"/>
              <a:t>Client</a:t>
            </a:r>
            <a:r>
              <a:rPr lang="ko-KR" altLang="en-US" dirty="0" smtClean="0"/>
              <a:t>는 </a:t>
            </a:r>
            <a:r>
              <a:rPr lang="en-US" altLang="ko-KR" b="1" dirty="0" smtClean="0"/>
              <a:t>"GET /data/2.5/</a:t>
            </a:r>
            <a:r>
              <a:rPr lang="en-US" altLang="ko-KR" b="1" dirty="0" err="1" smtClean="0"/>
              <a:t>weather?q</a:t>
            </a:r>
            <a:r>
              <a:rPr lang="en-US" altLang="ko-KR" b="1" dirty="0" smtClean="0"/>
              <a:t>="+location+"&amp;mode=xml" </a:t>
            </a:r>
            <a:r>
              <a:rPr lang="ko-KR" altLang="en-US" dirty="0" smtClean="0"/>
              <a:t>명령어를 서버로 전송하게 되며 데이터를 요청하게 된다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en-US" altLang="ko-KR" dirty="0" smtClean="0"/>
              <a:t>location</a:t>
            </a:r>
            <a:r>
              <a:rPr lang="ko-KR" altLang="en-US" dirty="0" smtClean="0"/>
              <a:t>값은 지정한 값으로 검색이 된다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Client</a:t>
            </a:r>
            <a:r>
              <a:rPr lang="ko-KR" altLang="en-US" dirty="0" smtClean="0"/>
              <a:t>는 서버에서 전송한 데이터가 존재한다면 </a:t>
            </a:r>
            <a:r>
              <a:rPr lang="en-US" altLang="ko-KR" dirty="0" err="1" smtClean="0"/>
              <a:t>Client.read</a:t>
            </a:r>
            <a:r>
              <a:rPr lang="en-US" altLang="ko-KR" dirty="0" smtClean="0"/>
              <a:t>()</a:t>
            </a:r>
            <a:r>
              <a:rPr lang="ko-KR" altLang="en-US" dirty="0" smtClean="0"/>
              <a:t>를 통해 </a:t>
            </a:r>
            <a:r>
              <a:rPr lang="en-US" altLang="ko-KR" dirty="0" err="1" smtClean="0"/>
              <a:t>inChar</a:t>
            </a:r>
            <a:r>
              <a:rPr lang="ko-KR" altLang="en-US" dirty="0" smtClean="0"/>
              <a:t>에 한글자씩 저장한다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en-US" altLang="ko-KR" dirty="0" err="1" smtClean="0"/>
              <a:t>inChar</a:t>
            </a:r>
            <a:r>
              <a:rPr lang="ko-KR" altLang="en-US" dirty="0" smtClean="0"/>
              <a:t>에서 저장된 문자는 </a:t>
            </a:r>
            <a:r>
              <a:rPr lang="en-US" altLang="ko-KR" dirty="0" err="1" smtClean="0"/>
              <a:t>currentLine</a:t>
            </a:r>
            <a:r>
              <a:rPr lang="ko-KR" altLang="en-US" dirty="0" smtClean="0"/>
              <a:t>에 한 글자씩 쌓이게되어 </a:t>
            </a:r>
            <a:r>
              <a:rPr lang="en-US" altLang="ko-KR" dirty="0" smtClean="0"/>
              <a:t>String(</a:t>
            </a:r>
            <a:r>
              <a:rPr lang="ko-KR" altLang="en-US" dirty="0" smtClean="0"/>
              <a:t>문자열</a:t>
            </a:r>
            <a:r>
              <a:rPr lang="en-US" altLang="ko-KR" dirty="0" smtClean="0"/>
              <a:t>)</a:t>
            </a:r>
            <a:r>
              <a:rPr lang="ko-KR" altLang="en-US" dirty="0" smtClean="0"/>
              <a:t>이 된다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err="1" smtClean="0"/>
              <a:t>라인피드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줄바꿈</a:t>
            </a:r>
            <a:r>
              <a:rPr lang="en-US" altLang="ko-KR" dirty="0" smtClean="0"/>
              <a:t>)</a:t>
            </a:r>
            <a:r>
              <a:rPr lang="ko-KR" altLang="en-US" dirty="0" smtClean="0"/>
              <a:t>문자열은 별도의 </a:t>
            </a:r>
            <a:r>
              <a:rPr lang="ko-KR" altLang="en-US" dirty="0" err="1" smtClean="0"/>
              <a:t>조건문을</a:t>
            </a:r>
            <a:r>
              <a:rPr lang="ko-KR" altLang="en-US" dirty="0" smtClean="0"/>
              <a:t> 주어 따로 저장하지 않는다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위 코드는 </a:t>
            </a:r>
            <a:r>
              <a:rPr lang="ko-KR" altLang="en-US" dirty="0" err="1" smtClean="0"/>
              <a:t>온도값을</a:t>
            </a:r>
            <a:r>
              <a:rPr lang="ko-KR" altLang="en-US" dirty="0" smtClean="0"/>
              <a:t> 출력하는 부분이다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 부분이 </a:t>
            </a:r>
            <a:r>
              <a:rPr lang="en-US" altLang="ko-KR" dirty="0" smtClean="0"/>
              <a:t>XML</a:t>
            </a:r>
            <a:r>
              <a:rPr lang="ko-KR" altLang="en-US" dirty="0" smtClean="0"/>
              <a:t>로 표현된 데이터를 </a:t>
            </a:r>
            <a:r>
              <a:rPr lang="ko-KR" altLang="en-US" dirty="0" err="1" smtClean="0"/>
              <a:t>파싱하는</a:t>
            </a:r>
            <a:r>
              <a:rPr lang="ko-KR" altLang="en-US" dirty="0" smtClean="0"/>
              <a:t> 부분인데 </a:t>
            </a:r>
            <a:r>
              <a:rPr lang="en-US" altLang="ko-KR" dirty="0" smtClean="0"/>
              <a:t>XML</a:t>
            </a:r>
            <a:r>
              <a:rPr lang="ko-KR" altLang="en-US" dirty="0" smtClean="0"/>
              <a:t>로 표현된 데이터에서 </a:t>
            </a:r>
            <a:r>
              <a:rPr lang="ko-KR" altLang="en-US" dirty="0" err="1" smtClean="0"/>
              <a:t>온도값만</a:t>
            </a:r>
            <a:r>
              <a:rPr lang="ko-KR" altLang="en-US" dirty="0" smtClean="0"/>
              <a:t> 쏙 빼와서 그 값만 출력하게 된다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아래 사진을 보게 되면 온도 값은 </a:t>
            </a:r>
            <a:r>
              <a:rPr lang="en-US" altLang="ko-KR" dirty="0" smtClean="0"/>
              <a:t>&lt;temperature value ="273.75" </a:t>
            </a:r>
            <a:r>
              <a:rPr lang="ko-KR" altLang="en-US" dirty="0" smtClean="0"/>
              <a:t>이 부분인데 </a:t>
            </a:r>
            <a:br>
              <a:rPr lang="ko-KR" altLang="en-US" dirty="0" smtClean="0"/>
            </a:br>
            <a:r>
              <a:rPr lang="ko-KR" altLang="en-US" dirty="0" smtClean="0"/>
              <a:t>소스에서는 서버에서 전송된 문자열이 </a:t>
            </a:r>
            <a:r>
              <a:rPr lang="en-US" altLang="ko-KR" dirty="0" smtClean="0"/>
              <a:t>"&lt;temperature value ="</a:t>
            </a:r>
            <a:r>
              <a:rPr lang="ko-KR" altLang="en-US" dirty="0" smtClean="0"/>
              <a:t>라면 그 다음에 오는 값</a:t>
            </a:r>
            <a:r>
              <a:rPr lang="en-US" altLang="ko-KR" dirty="0" smtClean="0"/>
              <a:t>(273.75)</a:t>
            </a:r>
            <a:r>
              <a:rPr lang="ko-KR" altLang="en-US" dirty="0" smtClean="0"/>
              <a:t>는 온도값으로 간주하고 그 데이터를 </a:t>
            </a:r>
            <a:r>
              <a:rPr lang="ko-KR" altLang="en-US" dirty="0" err="1" smtClean="0"/>
              <a:t>온도값으로</a:t>
            </a:r>
            <a:r>
              <a:rPr lang="ko-KR" altLang="en-US" dirty="0" smtClean="0"/>
              <a:t> 저장하게 된다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마찬가지로 </a:t>
            </a:r>
            <a:r>
              <a:rPr lang="en-US" altLang="ko-KR" dirty="0" smtClean="0"/>
              <a:t>&lt;temperature value="273.75" min="273.75"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273.75</a:t>
            </a:r>
            <a:r>
              <a:rPr lang="ko-KR" altLang="en-US" dirty="0" smtClean="0"/>
              <a:t>가 끝나면 </a:t>
            </a:r>
            <a:r>
              <a:rPr lang="en-US" altLang="ko-KR" dirty="0" smtClean="0"/>
              <a:t>min</a:t>
            </a:r>
            <a:r>
              <a:rPr lang="ko-KR" altLang="en-US" dirty="0" smtClean="0"/>
              <a:t>이 나오면서 온도데이터가 끝나게 되는데 </a:t>
            </a:r>
            <a:br>
              <a:rPr lang="ko-KR" altLang="en-US" dirty="0" smtClean="0"/>
            </a:br>
            <a:r>
              <a:rPr lang="ko-KR" altLang="en-US" dirty="0" smtClean="0"/>
              <a:t>소스에서는 조건문 </a:t>
            </a:r>
            <a:r>
              <a:rPr lang="en-US" altLang="ko-KR" dirty="0" smtClean="0"/>
              <a:t>if(</a:t>
            </a:r>
            <a:r>
              <a:rPr lang="en-US" altLang="ko-KR" dirty="0" err="1" smtClean="0"/>
              <a:t>InChar</a:t>
            </a:r>
            <a:r>
              <a:rPr lang="en-US" altLang="ko-KR" dirty="0" smtClean="0"/>
              <a:t> != 'm') </a:t>
            </a:r>
            <a:r>
              <a:rPr lang="ko-KR" altLang="en-US" dirty="0" smtClean="0"/>
              <a:t>을 통해 </a:t>
            </a:r>
            <a:r>
              <a:rPr lang="en-US" altLang="ko-KR" dirty="0" smtClean="0"/>
              <a:t>min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m</a:t>
            </a:r>
            <a:r>
              <a:rPr lang="ko-KR" altLang="en-US" dirty="0" smtClean="0"/>
              <a:t>이 오면 온도데이터가 끝난것으로 간주하고 </a:t>
            </a:r>
            <a:r>
              <a:rPr lang="ko-KR" altLang="en-US" dirty="0" err="1" smtClean="0"/>
              <a:t>온도값을</a:t>
            </a:r>
            <a:r>
              <a:rPr lang="ko-KR" altLang="en-US" dirty="0" smtClean="0"/>
              <a:t> 시리얼모니터로 출력하게 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현재까지 전송된 문자열이 </a:t>
            </a:r>
            <a:r>
              <a:rPr lang="en-US" altLang="ko-KR" dirty="0" smtClean="0"/>
              <a:t>&lt;humidity value=</a:t>
            </a:r>
            <a:r>
              <a:rPr lang="ko-KR" altLang="en-US" dirty="0" smtClean="0"/>
              <a:t>로 끝나면 그 다음에 오는 값</a:t>
            </a:r>
            <a:r>
              <a:rPr lang="en-US" altLang="ko-KR" dirty="0" smtClean="0"/>
              <a:t>(</a:t>
            </a:r>
            <a:r>
              <a:rPr lang="ko-KR" altLang="en-US" dirty="0" smtClean="0"/>
              <a:t>위 사진 기준으로 </a:t>
            </a:r>
            <a:r>
              <a:rPr lang="en-US" altLang="ko-KR" dirty="0" smtClean="0"/>
              <a:t>&lt;humidity value="94"  unit="%"/&gt;)</a:t>
            </a:r>
            <a:r>
              <a:rPr lang="ko-KR" altLang="en-US" dirty="0" smtClean="0"/>
              <a:t>은 습도값으로 간주하게 된다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그렇게 되면 </a:t>
            </a:r>
            <a:r>
              <a:rPr lang="en-US" altLang="ko-KR" dirty="0" err="1" smtClean="0"/>
              <a:t>humString</a:t>
            </a:r>
            <a:r>
              <a:rPr lang="ko-KR" altLang="en-US" dirty="0" smtClean="0"/>
              <a:t>에는 </a:t>
            </a:r>
            <a:r>
              <a:rPr lang="en-US" altLang="ko-KR" dirty="0" smtClean="0"/>
              <a:t>94</a:t>
            </a:r>
            <a:r>
              <a:rPr lang="ko-KR" altLang="en-US" dirty="0" smtClean="0"/>
              <a:t>라는 값이 저장되게 되고 다음 문자열이 </a:t>
            </a:r>
            <a:r>
              <a:rPr lang="en-US" altLang="ko-KR" dirty="0" smtClean="0"/>
              <a:t>unit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u</a:t>
            </a:r>
            <a:r>
              <a:rPr lang="ko-KR" altLang="en-US" dirty="0" smtClean="0"/>
              <a:t>가 온다면 습도값 전송이 </a:t>
            </a:r>
            <a:r>
              <a:rPr lang="ko-KR" altLang="en-US" dirty="0" err="1" smtClean="0"/>
              <a:t>끝난것으로</a:t>
            </a:r>
            <a:r>
              <a:rPr lang="ko-KR" altLang="en-US" dirty="0" smtClean="0"/>
              <a:t> 간주하고 </a:t>
            </a:r>
            <a:r>
              <a:rPr lang="ko-KR" altLang="en-US" dirty="0" err="1" smtClean="0"/>
              <a:t>습도값을</a:t>
            </a:r>
            <a:r>
              <a:rPr lang="ko-KR" altLang="en-US" dirty="0" smtClean="0"/>
              <a:t> 시리얼 모니터에 출력하게 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마지막으로 전송된 문자열이 </a:t>
            </a:r>
            <a:r>
              <a:rPr lang="en-US" altLang="ko-KR" dirty="0" smtClean="0"/>
              <a:t>&lt;/current&gt;</a:t>
            </a:r>
            <a:r>
              <a:rPr lang="ko-KR" altLang="en-US" dirty="0" smtClean="0"/>
              <a:t>라면 전송된 데이터의 끝부분을 알리기 때문에 전송을 끊고 다시 재전송 받을 준비를 하게 된다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en-US" altLang="ko-KR" dirty="0" smtClean="0"/>
              <a:t>delay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10</a:t>
            </a:r>
            <a:r>
              <a:rPr lang="ko-KR" altLang="en-US" dirty="0" smtClean="0"/>
              <a:t>초를 주었고 </a:t>
            </a:r>
            <a:r>
              <a:rPr lang="en-US" altLang="ko-KR" dirty="0" smtClean="0"/>
              <a:t>10</a:t>
            </a:r>
            <a:r>
              <a:rPr lang="ko-KR" altLang="en-US" dirty="0" err="1" smtClean="0"/>
              <a:t>초뒤에</a:t>
            </a:r>
            <a:r>
              <a:rPr lang="ko-KR" altLang="en-US" dirty="0" smtClean="0"/>
              <a:t> 클라이언트는 서버와 연결이 끊기고 다시 </a:t>
            </a:r>
            <a:r>
              <a:rPr lang="ko-KR" altLang="en-US" dirty="0" err="1" smtClean="0"/>
              <a:t>재연결을</a:t>
            </a:r>
            <a:r>
              <a:rPr lang="ko-KR" altLang="en-US" dirty="0" smtClean="0"/>
              <a:t> 하여 데이터를 다시 받게 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이런 편리한 웹</a:t>
            </a:r>
            <a:r>
              <a:rPr lang="en-US" altLang="ko-KR" dirty="0" smtClean="0"/>
              <a:t>API</a:t>
            </a:r>
            <a:r>
              <a:rPr lang="ko-KR" altLang="en-US" dirty="0" smtClean="0"/>
              <a:t>가 있기 때문에 유저들은 쉽게 인터넷에서 </a:t>
            </a:r>
            <a:endParaRPr lang="en-US" altLang="ko-KR" dirty="0" smtClean="0"/>
          </a:p>
          <a:p>
            <a:r>
              <a:rPr lang="ko-KR" altLang="en-US" dirty="0" smtClean="0"/>
              <a:t>사이트에 방문하지 않고도 정보요청을 통해 정보를 읽어올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이번 글에서는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날씨정보에 대한 웹</a:t>
            </a:r>
            <a:r>
              <a:rPr lang="en-US" altLang="ko-KR" dirty="0" smtClean="0"/>
              <a:t>API</a:t>
            </a:r>
            <a:r>
              <a:rPr lang="ko-KR" altLang="en-US" dirty="0" smtClean="0"/>
              <a:t>를 제공해주는 대표적인 사이트인 </a:t>
            </a:r>
            <a:r>
              <a:rPr lang="en-US" altLang="ko-KR" dirty="0" err="1" smtClean="0"/>
              <a:t>OpenWeatherMap</a:t>
            </a:r>
            <a:r>
              <a:rPr lang="ko-KR" altLang="en-US" dirty="0" smtClean="0"/>
              <a:t>을 통해 날씨정보를 읽어올 것이다</a:t>
            </a:r>
            <a:r>
              <a:rPr lang="en-US" altLang="ko-KR" dirty="0" smtClean="0"/>
              <a:t>. 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이런것을</a:t>
            </a:r>
            <a:r>
              <a:rPr lang="ko-KR" altLang="en-US" dirty="0" smtClean="0"/>
              <a:t> 태그라고 많이 부르는데 이 태그를 </a:t>
            </a:r>
            <a:r>
              <a:rPr lang="ko-KR" altLang="en-US" dirty="0" err="1" smtClean="0"/>
              <a:t>마크업이라고</a:t>
            </a:r>
            <a:r>
              <a:rPr lang="ko-KR" altLang="en-US" dirty="0" smtClean="0"/>
              <a:t> 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아래 그림과 같이 </a:t>
            </a:r>
            <a:r>
              <a:rPr lang="en-US" altLang="ko-KR" dirty="0" smtClean="0"/>
              <a:t>XML</a:t>
            </a:r>
            <a:r>
              <a:rPr lang="ko-KR" altLang="en-US" dirty="0" smtClean="0"/>
              <a:t>로 표현된 데이터를 자신에게 필요한 데이터만 보기 쉬운 형식으로 표현해 줄 수 있다면 사용자는 쉽게 데이터를 분석하고 이해할 수 있다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이렇게 데이터를 읽어와서 가공까지 끝나야 데이터를 읽어온 것이 된다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이 소스는 </a:t>
            </a:r>
            <a:endParaRPr lang="en-US" altLang="ko-KR" dirty="0" smtClean="0"/>
          </a:p>
          <a:p>
            <a:r>
              <a:rPr lang="en-US" altLang="ko-KR" dirty="0" smtClean="0"/>
              <a:t>Web </a:t>
            </a:r>
            <a:r>
              <a:rPr lang="ko-KR" altLang="en-US" dirty="0" smtClean="0"/>
              <a:t>방식으로 쓰시는 경우는 </a:t>
            </a:r>
            <a:endParaRPr lang="en-US" altLang="ko-KR" dirty="0" smtClean="0"/>
          </a:p>
          <a:p>
            <a:r>
              <a:rPr lang="ko-KR" altLang="en-US" dirty="0" smtClean="0"/>
              <a:t>무선 네트워크를 쓰시는 경우에는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위 부분은 </a:t>
            </a:r>
            <a:r>
              <a:rPr lang="en-US" altLang="ko-KR" dirty="0" err="1" smtClean="0"/>
              <a:t>Wifi</a:t>
            </a:r>
            <a:r>
              <a:rPr lang="ko-KR" altLang="en-US" dirty="0" smtClean="0"/>
              <a:t>통신 및 데이터 출력을 위해 필요한 </a:t>
            </a:r>
            <a:r>
              <a:rPr lang="ko-KR" altLang="en-US" dirty="0" smtClean="0">
                <a:solidFill>
                  <a:srgbClr val="FF0000"/>
                </a:solidFill>
              </a:rPr>
              <a:t>변수들을 </a:t>
            </a:r>
            <a:r>
              <a:rPr lang="ko-KR" altLang="en-US" dirty="0" smtClean="0">
                <a:solidFill>
                  <a:schemeClr val="accent1">
                    <a:lumMod val="50000"/>
                  </a:schemeClr>
                </a:solidFill>
              </a:rPr>
              <a:t>선언하는</a:t>
            </a:r>
            <a:r>
              <a:rPr lang="ko-KR" altLang="en-US" dirty="0" smtClean="0">
                <a:solidFill>
                  <a:srgbClr val="FF0000"/>
                </a:solidFill>
              </a:rPr>
              <a:t> 부분이다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통신을 위해서는 </a:t>
            </a:r>
            <a:r>
              <a:rPr lang="en-US" altLang="ko-KR" dirty="0" err="1" smtClean="0"/>
              <a:t>WiFi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SSID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Password</a:t>
            </a:r>
            <a:r>
              <a:rPr lang="ko-KR" altLang="en-US" dirty="0" smtClean="0"/>
              <a:t>가 필요하며</a:t>
            </a:r>
            <a:r>
              <a:rPr lang="en-US" altLang="ko-KR" dirty="0" smtClean="0"/>
              <a:t>,</a:t>
            </a:r>
            <a:br>
              <a:rPr lang="en-US" altLang="ko-KR" dirty="0" smtClean="0"/>
            </a:br>
            <a:r>
              <a:rPr lang="en-US" altLang="ko-KR" dirty="0" smtClean="0"/>
              <a:t>80</a:t>
            </a:r>
            <a:r>
              <a:rPr lang="ko-KR" altLang="en-US" dirty="0" smtClean="0"/>
              <a:t>포트를 사용하는 서버와 </a:t>
            </a:r>
            <a:r>
              <a:rPr lang="en-US" altLang="ko-KR" dirty="0" smtClean="0"/>
              <a:t>Client</a:t>
            </a:r>
            <a:r>
              <a:rPr lang="ko-KR" altLang="en-US" dirty="0" smtClean="0"/>
              <a:t>가 필요하다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데이터를 출력하기 위해서는 서버에서 전송된 </a:t>
            </a:r>
            <a:r>
              <a:rPr lang="en-US" altLang="ko-KR" dirty="0" smtClean="0"/>
              <a:t>Character</a:t>
            </a:r>
            <a:r>
              <a:rPr lang="ko-KR" altLang="en-US" dirty="0" smtClean="0"/>
              <a:t>값을 모아서 문자열을 생성하는 </a:t>
            </a:r>
            <a:r>
              <a:rPr lang="en-US" altLang="ko-KR" dirty="0" err="1" smtClean="0"/>
              <a:t>currentLine</a:t>
            </a:r>
            <a:r>
              <a:rPr lang="ko-KR" altLang="en-US" dirty="0" smtClean="0"/>
              <a:t>과 </a:t>
            </a:r>
            <a:br>
              <a:rPr lang="ko-KR" altLang="en-US" dirty="0" smtClean="0"/>
            </a:br>
            <a:r>
              <a:rPr lang="ko-KR" altLang="en-US" dirty="0" smtClean="0"/>
              <a:t>온도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습도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시간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기압값의</a:t>
            </a:r>
            <a:r>
              <a:rPr lang="ko-KR" altLang="en-US" dirty="0" smtClean="0"/>
              <a:t> 존재여부를 판단하는 </a:t>
            </a:r>
            <a:r>
              <a:rPr lang="en-US" altLang="ko-KR" dirty="0" err="1" smtClean="0"/>
              <a:t>boolean</a:t>
            </a:r>
            <a:r>
              <a:rPr lang="ko-KR" altLang="en-US" dirty="0" smtClean="0"/>
              <a:t>변수와 저장하는 </a:t>
            </a:r>
            <a:r>
              <a:rPr lang="en-US" altLang="ko-KR" dirty="0" smtClean="0"/>
              <a:t>String</a:t>
            </a:r>
            <a:r>
              <a:rPr lang="ko-KR" altLang="en-US" dirty="0" smtClean="0"/>
              <a:t>변수</a:t>
            </a:r>
            <a:r>
              <a:rPr lang="en-US" altLang="ko-KR" dirty="0" smtClean="0"/>
              <a:t>, </a:t>
            </a:r>
            <a:br>
              <a:rPr lang="en-US" altLang="ko-KR" dirty="0" smtClean="0"/>
            </a:br>
            <a:r>
              <a:rPr lang="ko-KR" altLang="en-US" dirty="0" err="1" smtClean="0"/>
              <a:t>문자열값을</a:t>
            </a:r>
            <a:r>
              <a:rPr lang="ko-KR" altLang="en-US" dirty="0" smtClean="0"/>
              <a:t> 숫자데이터로 바꾼 값을 저장하는 </a:t>
            </a:r>
            <a:r>
              <a:rPr lang="en-US" altLang="ko-KR" dirty="0" smtClean="0"/>
              <a:t>temp</a:t>
            </a:r>
            <a:r>
              <a:rPr lang="ko-KR" altLang="en-US" dirty="0" smtClean="0"/>
              <a:t>변수가 필요하다</a:t>
            </a:r>
            <a:r>
              <a:rPr lang="en-US" altLang="ko-KR" dirty="0" smtClean="0"/>
              <a:t>.</a:t>
            </a:r>
            <a:endParaRPr lang="en-US" altLang="ko-KR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Setup()</a:t>
            </a:r>
            <a:r>
              <a:rPr lang="ko-KR" altLang="en-US" dirty="0" smtClean="0"/>
              <a:t>에서는 </a:t>
            </a:r>
            <a:r>
              <a:rPr lang="en-US" altLang="ko-KR" dirty="0" err="1" smtClean="0"/>
              <a:t>WiFi</a:t>
            </a:r>
            <a:r>
              <a:rPr lang="ko-KR" altLang="en-US" dirty="0" err="1" smtClean="0"/>
              <a:t>쉴드를</a:t>
            </a:r>
            <a:r>
              <a:rPr lang="ko-KR" altLang="en-US" dirty="0" smtClean="0"/>
              <a:t> 통해 웹에 연결을 시도하게 된다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en-US" altLang="ko-KR" dirty="0" err="1" smtClean="0"/>
              <a:t>WiFi.begin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ssid,pass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통해 </a:t>
            </a:r>
            <a:r>
              <a:rPr lang="en-US" altLang="ko-KR" dirty="0" err="1" smtClean="0"/>
              <a:t>WiFi</a:t>
            </a:r>
            <a:r>
              <a:rPr lang="ko-KR" altLang="en-US" dirty="0" smtClean="0"/>
              <a:t>에 연결을 시도하고 </a:t>
            </a:r>
            <a:r>
              <a:rPr lang="en-US" altLang="ko-KR" dirty="0" err="1" smtClean="0"/>
              <a:t>server.begin</a:t>
            </a:r>
            <a:r>
              <a:rPr lang="en-US" altLang="ko-KR" dirty="0" smtClean="0"/>
              <a:t>()</a:t>
            </a:r>
            <a:r>
              <a:rPr lang="ko-KR" altLang="en-US" dirty="0" smtClean="0"/>
              <a:t>을 통해 서버를 초기화 한다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연결에 성공했다면 </a:t>
            </a:r>
            <a:r>
              <a:rPr lang="en-US" altLang="ko-KR" dirty="0" smtClean="0"/>
              <a:t>"Connect success!"</a:t>
            </a:r>
            <a:r>
              <a:rPr lang="ko-KR" altLang="en-US" dirty="0" smtClean="0"/>
              <a:t>메시지를 출력하게 되며 </a:t>
            </a:r>
            <a:r>
              <a:rPr lang="en-US" altLang="ko-KR" dirty="0" err="1" smtClean="0"/>
              <a:t>Wifi</a:t>
            </a:r>
            <a:r>
              <a:rPr lang="ko-KR" altLang="en-US" dirty="0" smtClean="0"/>
              <a:t>정보를 출력하게 되고 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3024C-6617-4304-BB58-8A62C5297B3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48698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04419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073677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829020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780611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965059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794877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66774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78300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924389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057813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36092-C558-47C0-9CC2-13105AFFBB57}" type="datetimeFigureOut">
              <a:rPr lang="ko-KR" altLang="en-US" smtClean="0"/>
              <a:pPr/>
              <a:t>2018-04-08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0FE02-74B9-4822-BA10-CD1DF0A436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82368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ko.wikipedia.org/wiki/AP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316992" y="73152"/>
            <a:ext cx="11898543" cy="6784848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" name="그룹 1"/>
            <p:cNvGrpSpPr/>
            <p:nvPr/>
          </p:nvGrpSpPr>
          <p:grpSpPr>
            <a:xfrm>
              <a:off x="5913718" y="573974"/>
              <a:ext cx="5127584" cy="5864926"/>
              <a:chOff x="5913718" y="573974"/>
              <a:chExt cx="5127584" cy="5864926"/>
            </a:xfrm>
          </p:grpSpPr>
          <p:sp>
            <p:nvSpPr>
              <p:cNvPr id="47" name="직사각형 46"/>
              <p:cNvSpPr/>
              <p:nvPr/>
            </p:nvSpPr>
            <p:spPr>
              <a:xfrm>
                <a:off x="6172199" y="573974"/>
                <a:ext cx="4869103" cy="586492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48" name="그룹 47"/>
              <p:cNvGrpSpPr/>
              <p:nvPr/>
            </p:nvGrpSpPr>
            <p:grpSpPr>
              <a:xfrm>
                <a:off x="5913718" y="2156404"/>
                <a:ext cx="575982" cy="136338"/>
                <a:chOff x="5878606" y="2474259"/>
                <a:chExt cx="575982" cy="136338"/>
              </a:xfrm>
            </p:grpSpPr>
            <p:sp>
              <p:nvSpPr>
                <p:cNvPr id="49" name="타원 48"/>
                <p:cNvSpPr/>
                <p:nvPr/>
              </p:nvSpPr>
              <p:spPr>
                <a:xfrm>
                  <a:off x="6318250" y="2474259"/>
                  <a:ext cx="136338" cy="136338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0" name="타원 49"/>
                <p:cNvSpPr/>
                <p:nvPr/>
              </p:nvSpPr>
              <p:spPr>
                <a:xfrm>
                  <a:off x="5878606" y="2474259"/>
                  <a:ext cx="136338" cy="136338"/>
                </a:xfrm>
                <a:prstGeom prst="ellipse">
                  <a:avLst/>
                </a:prstGeom>
                <a:solidFill>
                  <a:srgbClr val="83603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1" name="직사각형 50"/>
                <p:cNvSpPr/>
                <p:nvPr/>
              </p:nvSpPr>
              <p:spPr>
                <a:xfrm>
                  <a:off x="5924550" y="2514627"/>
                  <a:ext cx="461869" cy="49980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52" name="그룹 51"/>
              <p:cNvGrpSpPr/>
              <p:nvPr/>
            </p:nvGrpSpPr>
            <p:grpSpPr>
              <a:xfrm>
                <a:off x="5913718" y="4551250"/>
                <a:ext cx="575982" cy="136338"/>
                <a:chOff x="5878606" y="2474259"/>
                <a:chExt cx="575982" cy="136338"/>
              </a:xfrm>
            </p:grpSpPr>
            <p:sp>
              <p:nvSpPr>
                <p:cNvPr id="53" name="타원 52"/>
                <p:cNvSpPr/>
                <p:nvPr/>
              </p:nvSpPr>
              <p:spPr>
                <a:xfrm>
                  <a:off x="6318250" y="2474259"/>
                  <a:ext cx="136338" cy="136338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4" name="타원 53"/>
                <p:cNvSpPr/>
                <p:nvPr/>
              </p:nvSpPr>
              <p:spPr>
                <a:xfrm>
                  <a:off x="5878606" y="2474259"/>
                  <a:ext cx="136338" cy="136338"/>
                </a:xfrm>
                <a:prstGeom prst="ellipse">
                  <a:avLst/>
                </a:prstGeom>
                <a:solidFill>
                  <a:srgbClr val="83603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" name="직사각형 54"/>
                <p:cNvSpPr/>
                <p:nvPr/>
              </p:nvSpPr>
              <p:spPr>
                <a:xfrm>
                  <a:off x="5924550" y="2514627"/>
                  <a:ext cx="461869" cy="49980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</p:grpSp>
      <p:sp>
        <p:nvSpPr>
          <p:cNvPr id="63" name="직사각형 62"/>
          <p:cNvSpPr/>
          <p:nvPr/>
        </p:nvSpPr>
        <p:spPr>
          <a:xfrm>
            <a:off x="1241053" y="977617"/>
            <a:ext cx="4036276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400" b="1" dirty="0" err="1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Weather_Box</a:t>
            </a:r>
            <a:endParaRPr lang="en-US" altLang="ko-KR" sz="4400" b="1" dirty="0" smtClean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8491" y="4750505"/>
            <a:ext cx="551152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dirty="0" smtClean="0">
                <a:solidFill>
                  <a:schemeClr val="bg1"/>
                </a:solidFill>
              </a:rPr>
              <a:t>컴퓨터공학과</a:t>
            </a: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solidFill>
                  <a:schemeClr val="bg1"/>
                </a:solidFill>
              </a:rPr>
              <a:t>20155110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김민정</a:t>
            </a:r>
            <a:r>
              <a:rPr lang="en-US" altLang="ko-KR" sz="1600" b="1" dirty="0">
                <a:solidFill>
                  <a:schemeClr val="bg1"/>
                </a:solidFill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20155118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김태훈 </a:t>
            </a: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solidFill>
                  <a:schemeClr val="bg1"/>
                </a:solidFill>
              </a:rPr>
              <a:t>20155154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이지은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20155173 </a:t>
            </a:r>
            <a:r>
              <a:rPr lang="ko-KR" altLang="en-US" sz="1600" b="1" dirty="0">
                <a:solidFill>
                  <a:schemeClr val="bg1"/>
                </a:solidFill>
              </a:rPr>
              <a:t>현동아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endParaRPr lang="ko-KR" altLang="en-US" sz="2000" b="1" dirty="0"/>
          </a:p>
        </p:txBody>
      </p:sp>
      <p:sp>
        <p:nvSpPr>
          <p:cNvPr id="26" name="직사각형 25"/>
          <p:cNvSpPr/>
          <p:nvPr/>
        </p:nvSpPr>
        <p:spPr>
          <a:xfrm>
            <a:off x="6258021" y="1796676"/>
            <a:ext cx="488895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b="1" dirty="0" smtClean="0"/>
              <a:t>◎ </a:t>
            </a:r>
            <a:r>
              <a:rPr lang="ko-KR" altLang="en-US" sz="3200" b="1" dirty="0" err="1" smtClean="0"/>
              <a:t>온습도</a:t>
            </a:r>
            <a:r>
              <a:rPr lang="ko-KR" altLang="en-US" sz="3200" b="1" dirty="0" smtClean="0"/>
              <a:t> 센서</a:t>
            </a:r>
            <a:endParaRPr lang="en-US" altLang="ko-KR" sz="3200" b="1" dirty="0" smtClean="0"/>
          </a:p>
          <a:p>
            <a:pPr algn="ctr">
              <a:lnSpc>
                <a:spcPct val="150000"/>
              </a:lnSpc>
            </a:pPr>
            <a:r>
              <a:rPr lang="ko-KR" altLang="en-US" sz="3200" b="1" dirty="0"/>
              <a:t>◎ </a:t>
            </a:r>
            <a:r>
              <a:rPr lang="ko-KR" altLang="en-US" sz="3200" b="1" dirty="0" smtClean="0"/>
              <a:t>날씨 데이터</a:t>
            </a:r>
            <a:endParaRPr lang="en-US" altLang="ko-KR" sz="3200" b="1" dirty="0" smtClean="0"/>
          </a:p>
          <a:p>
            <a:pPr>
              <a:lnSpc>
                <a:spcPct val="150000"/>
              </a:lnSpc>
            </a:pPr>
            <a:r>
              <a:rPr lang="ko-KR" altLang="en-US" sz="3200" b="1" dirty="0" smtClean="0"/>
              <a:t>    ◎ </a:t>
            </a:r>
            <a:r>
              <a:rPr lang="en-US" altLang="ko-KR" sz="3200" b="1" dirty="0" err="1" smtClean="0"/>
              <a:t>wifi</a:t>
            </a:r>
            <a:r>
              <a:rPr lang="en-US" altLang="ko-KR" sz="3200" b="1" dirty="0" smtClean="0"/>
              <a:t> </a:t>
            </a:r>
            <a:r>
              <a:rPr lang="ko-KR" altLang="en-US" sz="3200" b="1" dirty="0" smtClean="0"/>
              <a:t>연결</a:t>
            </a:r>
            <a:r>
              <a:rPr lang="en-US" altLang="ko-KR" sz="3200" b="1" dirty="0" smtClean="0"/>
              <a:t>, </a:t>
            </a:r>
            <a:r>
              <a:rPr lang="ko-KR" altLang="en-US" sz="3200" b="1" dirty="0" smtClean="0"/>
              <a:t>소스분석</a:t>
            </a:r>
            <a:r>
              <a:rPr lang="ko-KR" altLang="en-US" sz="3200" b="1" dirty="0" smtClean="0"/>
              <a:t> </a:t>
            </a:r>
            <a:endParaRPr lang="en-US" altLang="ko-KR" sz="3200" b="1" dirty="0" smtClean="0"/>
          </a:p>
        </p:txBody>
      </p:sp>
    </p:spTree>
    <p:extLst>
      <p:ext uri="{BB962C8B-B14F-4D97-AF65-F5344CB8AC3E}">
        <p14:creationId xmlns="" xmlns:p14="http://schemas.microsoft.com/office/powerpoint/2010/main" val="3704586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5998" y="3062064"/>
            <a:ext cx="4601029" cy="2859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 r="63536" b="413"/>
          <a:stretch>
            <a:fillRect/>
          </a:stretch>
        </p:blipFill>
        <p:spPr bwMode="auto">
          <a:xfrm>
            <a:off x="902834" y="317046"/>
            <a:ext cx="2580594" cy="2513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3"/>
          <p:cNvPicPr>
            <a:picLocks noChangeAspect="1" noChangeArrowheads="1"/>
          </p:cNvPicPr>
          <p:nvPr/>
        </p:nvPicPr>
        <p:blipFill>
          <a:blip r:embed="rId3" cstate="print"/>
          <a:srcRect l="63433"/>
          <a:stretch>
            <a:fillRect/>
          </a:stretch>
        </p:blipFill>
        <p:spPr bwMode="auto">
          <a:xfrm>
            <a:off x="3425371" y="353332"/>
            <a:ext cx="2442710" cy="2360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31430" y="1316264"/>
            <a:ext cx="4354284" cy="3848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직사각형 24"/>
          <p:cNvSpPr/>
          <p:nvPr/>
        </p:nvSpPr>
        <p:spPr>
          <a:xfrm>
            <a:off x="1030514" y="531896"/>
            <a:ext cx="965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err="1" smtClean="0"/>
              <a:t>아두이노에서</a:t>
            </a:r>
            <a:r>
              <a:rPr lang="ko-KR" altLang="en-US" dirty="0" smtClean="0"/>
              <a:t> 직접 제공하는 예제 </a:t>
            </a:r>
            <a:r>
              <a:rPr lang="en-US" altLang="ko-KR" dirty="0" err="1" smtClean="0"/>
              <a:t>ConnectWithWPA</a:t>
            </a:r>
            <a:r>
              <a:rPr lang="en-US" altLang="ko-KR" dirty="0" smtClean="0"/>
              <a:t> </a:t>
            </a:r>
            <a:r>
              <a:rPr lang="ko-KR" altLang="en-US" dirty="0" smtClean="0"/>
              <a:t>의 소스</a:t>
            </a:r>
            <a:r>
              <a:rPr lang="en-US" altLang="ko-KR" dirty="0" smtClean="0"/>
              <a:t>. </a:t>
            </a:r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파일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예제 </a:t>
            </a:r>
            <a:r>
              <a:rPr lang="en-US" altLang="ko-KR" dirty="0" smtClean="0"/>
              <a:t>-&gt; </a:t>
            </a:r>
            <a:r>
              <a:rPr lang="en-US" altLang="ko-KR" dirty="0" err="1" smtClean="0"/>
              <a:t>WiFi</a:t>
            </a:r>
            <a:r>
              <a:rPr lang="en-US" altLang="ko-KR" dirty="0" smtClean="0"/>
              <a:t> -&gt; </a:t>
            </a:r>
            <a:r>
              <a:rPr lang="en-US" altLang="ko-KR" dirty="0" err="1" smtClean="0"/>
              <a:t>ConnectWithWPA</a:t>
            </a:r>
            <a:r>
              <a:rPr lang="en-US" altLang="ko-KR" dirty="0" smtClean="0"/>
              <a:t>)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err="1" smtClean="0"/>
              <a:t>와이파이</a:t>
            </a:r>
            <a:r>
              <a:rPr lang="ko-KR" altLang="en-US" dirty="0" smtClean="0"/>
              <a:t> 연결 시 보안 타입에 </a:t>
            </a:r>
            <a:r>
              <a:rPr lang="en-US" altLang="ko-KR" dirty="0" smtClean="0"/>
              <a:t>WPA / WPA2 </a:t>
            </a:r>
            <a:r>
              <a:rPr lang="ko-KR" altLang="en-US" dirty="0" smtClean="0"/>
              <a:t>일 경우에만 밑에 소스를 사용할 수 있습니다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네트워크 연결 시 </a:t>
            </a:r>
            <a:r>
              <a:rPr lang="en-US" altLang="ko-KR" dirty="0" err="1" smtClean="0"/>
              <a:t>keyindex</a:t>
            </a:r>
            <a:r>
              <a:rPr lang="ko-KR" altLang="en-US" dirty="0" smtClean="0"/>
              <a:t>를 추가</a:t>
            </a:r>
            <a:r>
              <a:rPr lang="en-US" altLang="ko-KR" dirty="0" smtClean="0"/>
              <a:t>.)</a:t>
            </a:r>
            <a:br>
              <a:rPr lang="en-US" altLang="ko-KR" dirty="0" smtClean="0"/>
            </a:br>
            <a:endParaRPr lang="en-US" altLang="ko-KR" dirty="0" smtClean="0"/>
          </a:p>
          <a:p>
            <a:r>
              <a:rPr lang="en-US" altLang="ko-KR" dirty="0" smtClean="0"/>
              <a:t>( </a:t>
            </a:r>
            <a:r>
              <a:rPr lang="ko-KR" altLang="en-US" dirty="0" smtClean="0"/>
              <a:t>제어판 </a:t>
            </a:r>
            <a:r>
              <a:rPr lang="en-US" altLang="ko-KR" dirty="0" smtClean="0"/>
              <a:t>-&gt; </a:t>
            </a:r>
          </a:p>
          <a:p>
            <a:r>
              <a:rPr lang="ko-KR" altLang="en-US" dirty="0" smtClean="0"/>
              <a:t>  네트워크 및 인터넷 </a:t>
            </a:r>
            <a:r>
              <a:rPr lang="en-US" altLang="ko-KR" dirty="0" smtClean="0"/>
              <a:t>-&gt; </a:t>
            </a:r>
          </a:p>
          <a:p>
            <a:r>
              <a:rPr lang="en-US" altLang="ko-KR" dirty="0" smtClean="0"/>
              <a:t>  </a:t>
            </a:r>
            <a:r>
              <a:rPr lang="ko-KR" altLang="en-US" dirty="0" smtClean="0"/>
              <a:t>네트워크 및 공유 센터 </a:t>
            </a:r>
            <a:r>
              <a:rPr lang="en-US" altLang="ko-KR" dirty="0" smtClean="0"/>
              <a:t>-&gt; </a:t>
            </a:r>
          </a:p>
          <a:p>
            <a:r>
              <a:rPr lang="en-US" altLang="ko-KR" dirty="0" smtClean="0"/>
              <a:t>  </a:t>
            </a:r>
            <a:r>
              <a:rPr lang="ko-KR" altLang="en-US" dirty="0" smtClean="0"/>
              <a:t>무선 네트워크 관리 </a:t>
            </a:r>
            <a:r>
              <a:rPr lang="en-US" altLang="ko-KR" dirty="0" smtClean="0"/>
              <a:t>-&gt;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en-US" altLang="ko-KR" dirty="0" smtClean="0"/>
              <a:t>  </a:t>
            </a:r>
            <a:r>
              <a:rPr lang="ko-KR" altLang="en-US" dirty="0" smtClean="0"/>
              <a:t>보안 유형</a:t>
            </a:r>
            <a:r>
              <a:rPr lang="en-US" altLang="ko-KR" dirty="0" smtClean="0"/>
              <a:t>.)</a:t>
            </a:r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27878" y="2510971"/>
            <a:ext cx="5629275" cy="3711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9" name="직사각형 28"/>
          <p:cNvSpPr/>
          <p:nvPr/>
        </p:nvSpPr>
        <p:spPr>
          <a:xfrm>
            <a:off x="6575572" y="1567933"/>
            <a:ext cx="444063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solidFill>
                  <a:srgbClr val="FF0000"/>
                </a:solidFill>
              </a:rPr>
              <a:t>1. </a:t>
            </a:r>
            <a:r>
              <a:rPr lang="ko-KR" altLang="en-US" sz="2000" b="1" dirty="0" err="1" smtClean="0">
                <a:solidFill>
                  <a:srgbClr val="FF0000"/>
                </a:solidFill>
              </a:rPr>
              <a:t>인스턴스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 및 변수를 정의하는 부분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590817" y="2758099"/>
            <a:ext cx="41168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solidFill>
                  <a:srgbClr val="FF0000"/>
                </a:solidFill>
              </a:rPr>
              <a:t>2. </a:t>
            </a:r>
            <a:r>
              <a:rPr lang="en-US" altLang="ko-KR" sz="2000" b="1" dirty="0" err="1" smtClean="0">
                <a:solidFill>
                  <a:srgbClr val="FF0000"/>
                </a:solidFill>
              </a:rPr>
              <a:t>WiFi</a:t>
            </a:r>
            <a:r>
              <a:rPr lang="ko-KR" altLang="en-US" sz="2000" b="1" dirty="0" err="1" smtClean="0">
                <a:solidFill>
                  <a:srgbClr val="FF0000"/>
                </a:solidFill>
              </a:rPr>
              <a:t>쉴드를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 통해 연결하는 부분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607050" y="3941433"/>
            <a:ext cx="38379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solidFill>
                  <a:srgbClr val="FF0000"/>
                </a:solidFill>
              </a:rPr>
              <a:t>3. 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서버에서 데이터를 읽어오고 </a:t>
            </a:r>
            <a:endParaRPr lang="en-US" altLang="ko-KR" sz="2000" b="1" dirty="0" smtClean="0">
              <a:solidFill>
                <a:srgbClr val="FF0000"/>
              </a:solidFill>
            </a:endParaRPr>
          </a:p>
          <a:p>
            <a:r>
              <a:rPr lang="en-US" altLang="ko-KR" sz="2000" b="1" dirty="0" smtClean="0">
                <a:solidFill>
                  <a:srgbClr val="FF0000"/>
                </a:solidFill>
              </a:rPr>
              <a:t>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  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데이터를 </a:t>
            </a:r>
            <a:r>
              <a:rPr lang="ko-KR" altLang="en-US" sz="2000" b="1" dirty="0" err="1" smtClean="0">
                <a:solidFill>
                  <a:srgbClr val="FF0000"/>
                </a:solidFill>
              </a:rPr>
              <a:t>파싱하는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 부분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pic>
        <p:nvPicPr>
          <p:cNvPr id="3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569006"/>
            <a:ext cx="6502400" cy="5176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" name="직사각형 25"/>
          <p:cNvSpPr/>
          <p:nvPr/>
        </p:nvSpPr>
        <p:spPr>
          <a:xfrm>
            <a:off x="869430" y="239843"/>
            <a:ext cx="10163331" cy="6160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부분은 </a:t>
            </a:r>
            <a:r>
              <a:rPr lang="en-US" altLang="ko-KR" sz="1600" dirty="0" err="1" smtClean="0"/>
              <a:t>Wifi</a:t>
            </a:r>
            <a:r>
              <a:rPr lang="ko-KR" altLang="en-US" sz="1600" dirty="0" smtClean="0"/>
              <a:t>통신 및 데이터 출력을 위해 필요한 변수들을 </a:t>
            </a:r>
            <a:endParaRPr lang="ko-KR" altLang="en-US" sz="1600" dirty="0"/>
          </a:p>
        </p:txBody>
      </p:sp>
      <p:sp>
        <p:nvSpPr>
          <p:cNvPr id="25" name="직사각형 24"/>
          <p:cNvSpPr/>
          <p:nvPr/>
        </p:nvSpPr>
        <p:spPr>
          <a:xfrm>
            <a:off x="868239" y="709521"/>
            <a:ext cx="9340775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smtClean="0"/>
              <a:t>char </a:t>
            </a:r>
            <a:r>
              <a:rPr lang="en-US" altLang="ko-KR" sz="1600" dirty="0" err="1" smtClean="0"/>
              <a:t>ssid</a:t>
            </a:r>
            <a:r>
              <a:rPr lang="en-US" altLang="ko-KR" sz="1600" dirty="0" smtClean="0"/>
              <a:t>[] = "</a:t>
            </a:r>
            <a:r>
              <a:rPr lang="ko-KR" altLang="en-US" sz="1600" dirty="0" err="1" smtClean="0"/>
              <a:t>와이파이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SSID"; </a:t>
            </a:r>
            <a:r>
              <a:rPr lang="en-US" altLang="ko-KR" sz="1600" dirty="0" smtClean="0"/>
              <a:t>                       //</a:t>
            </a:r>
            <a:r>
              <a:rPr lang="ko-KR" altLang="en-US" sz="1600" dirty="0" err="1" smtClean="0"/>
              <a:t>와이파이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SSID </a:t>
            </a:r>
            <a:endParaRPr lang="en-US" altLang="ko-KR" sz="1600" dirty="0" smtClean="0"/>
          </a:p>
          <a:p>
            <a:r>
              <a:rPr lang="en-US" altLang="ko-KR" sz="1600" dirty="0" smtClean="0"/>
              <a:t>char </a:t>
            </a:r>
            <a:r>
              <a:rPr lang="en-US" altLang="ko-KR" sz="1600" dirty="0" smtClean="0"/>
              <a:t>pass[] = "</a:t>
            </a:r>
            <a:r>
              <a:rPr lang="ko-KR" altLang="en-US" sz="1600" dirty="0" err="1" smtClean="0"/>
              <a:t>와이파이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password"; </a:t>
            </a:r>
            <a:r>
              <a:rPr lang="en-US" altLang="ko-KR" sz="1600" dirty="0" smtClean="0"/>
              <a:t>               //</a:t>
            </a:r>
            <a:r>
              <a:rPr lang="ko-KR" altLang="en-US" sz="1600" dirty="0" err="1" smtClean="0"/>
              <a:t>와이파이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password </a:t>
            </a:r>
            <a:endParaRPr lang="en-US" altLang="ko-KR" sz="1600" dirty="0" smtClean="0"/>
          </a:p>
          <a:p>
            <a:r>
              <a:rPr lang="en-US" altLang="ko-KR" sz="1600" dirty="0" smtClean="0"/>
              <a:t>String </a:t>
            </a:r>
            <a:r>
              <a:rPr lang="en-US" altLang="ko-KR" sz="1600" dirty="0" smtClean="0"/>
              <a:t>location = "</a:t>
            </a:r>
            <a:r>
              <a:rPr lang="en-US" altLang="ko-KR" sz="1600" dirty="0" err="1" smtClean="0"/>
              <a:t>Gangnam</a:t>
            </a:r>
            <a:r>
              <a:rPr lang="en-US" altLang="ko-KR" sz="1600" dirty="0" smtClean="0"/>
              <a:t>"; </a:t>
            </a:r>
            <a:r>
              <a:rPr lang="en-US" altLang="ko-KR" sz="1600" dirty="0" smtClean="0"/>
              <a:t>                      //</a:t>
            </a:r>
            <a:r>
              <a:rPr lang="ko-KR" altLang="en-US" sz="1600" dirty="0" smtClean="0"/>
              <a:t>날씨정보를 </a:t>
            </a:r>
            <a:r>
              <a:rPr lang="ko-KR" altLang="en-US" sz="1600" dirty="0" err="1" smtClean="0"/>
              <a:t>보고싶은</a:t>
            </a:r>
            <a:r>
              <a:rPr lang="ko-KR" altLang="en-US" sz="1600" dirty="0" smtClean="0"/>
              <a:t> 지역 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en-US" altLang="ko-KR" sz="1600" dirty="0" smtClean="0"/>
              <a:t>//</a:t>
            </a:r>
            <a:r>
              <a:rPr lang="ko-KR" altLang="en-US" sz="1600" dirty="0" err="1" smtClean="0"/>
              <a:t>인스턴스</a:t>
            </a:r>
            <a:r>
              <a:rPr lang="ko-KR" altLang="en-US" sz="1600" dirty="0" smtClean="0"/>
              <a:t> 변수 초기화 </a:t>
            </a:r>
            <a:endParaRPr lang="en-US" altLang="ko-KR" sz="1600" dirty="0" smtClean="0"/>
          </a:p>
          <a:p>
            <a:r>
              <a:rPr lang="en-US" altLang="ko-KR" sz="1600" dirty="0" err="1" smtClean="0"/>
              <a:t>WiFiServer</a:t>
            </a:r>
            <a:r>
              <a:rPr lang="en-US" altLang="ko-KR" sz="1600" dirty="0" smtClean="0"/>
              <a:t> </a:t>
            </a:r>
            <a:r>
              <a:rPr lang="en-US" altLang="ko-KR" sz="1600" dirty="0" smtClean="0"/>
              <a:t>server(80); </a:t>
            </a:r>
          </a:p>
          <a:p>
            <a:r>
              <a:rPr lang="en-US" altLang="ko-KR" sz="1600" dirty="0" err="1" smtClean="0"/>
              <a:t>WiFiClient</a:t>
            </a:r>
            <a:r>
              <a:rPr lang="en-US" altLang="ko-KR" sz="1600" dirty="0" smtClean="0"/>
              <a:t> client</a:t>
            </a:r>
            <a:r>
              <a:rPr lang="en-US" altLang="ko-KR" sz="1600" dirty="0" smtClean="0"/>
              <a:t>; 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en-US" altLang="ko-KR" sz="1600" dirty="0" smtClean="0"/>
              <a:t>const </a:t>
            </a:r>
            <a:r>
              <a:rPr lang="en-US" altLang="ko-KR" sz="1600" dirty="0" smtClean="0"/>
              <a:t>unsigned long </a:t>
            </a:r>
            <a:r>
              <a:rPr lang="en-US" altLang="ko-KR" sz="1600" dirty="0" err="1" smtClean="0"/>
              <a:t>requestInterval</a:t>
            </a:r>
            <a:r>
              <a:rPr lang="en-US" altLang="ko-KR" sz="1600" dirty="0" smtClean="0"/>
              <a:t> = 60000; // </a:t>
            </a:r>
            <a:r>
              <a:rPr lang="ko-KR" altLang="en-US" sz="1600" dirty="0" smtClean="0"/>
              <a:t>요구 시간 </a:t>
            </a:r>
            <a:r>
              <a:rPr lang="ko-KR" altLang="en-US" sz="1600" dirty="0" err="1" smtClean="0"/>
              <a:t>딜레이</a:t>
            </a:r>
            <a:r>
              <a:rPr lang="en-US" altLang="ko-KR" sz="1600" dirty="0" smtClean="0"/>
              <a:t>(1 min) </a:t>
            </a:r>
            <a:endParaRPr lang="en-US" altLang="ko-KR" sz="1600" dirty="0" smtClean="0"/>
          </a:p>
          <a:p>
            <a:endParaRPr lang="en-US" altLang="ko-KR" sz="1600" dirty="0" smtClean="0"/>
          </a:p>
          <a:p>
            <a:r>
              <a:rPr lang="en-US" altLang="ko-KR" sz="1600" dirty="0" err="1" smtClean="0"/>
              <a:t>IPAddress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hostIp</a:t>
            </a:r>
            <a:r>
              <a:rPr lang="en-US" altLang="ko-KR" sz="1600" dirty="0" smtClean="0"/>
              <a:t>;</a:t>
            </a:r>
          </a:p>
          <a:p>
            <a:r>
              <a:rPr lang="en-US" altLang="ko-KR" sz="1600" dirty="0" smtClean="0"/>
              <a:t>uint8_t </a:t>
            </a:r>
            <a:r>
              <a:rPr lang="en-US" altLang="ko-KR" sz="1600" dirty="0" smtClean="0"/>
              <a:t>ret</a:t>
            </a:r>
            <a:r>
              <a:rPr lang="en-US" altLang="ko-KR" sz="1600" dirty="0" smtClean="0"/>
              <a:t>;</a:t>
            </a:r>
          </a:p>
          <a:p>
            <a:r>
              <a:rPr lang="en-US" altLang="ko-KR" sz="1600" dirty="0" smtClean="0"/>
              <a:t>unsigned </a:t>
            </a:r>
            <a:r>
              <a:rPr lang="en-US" altLang="ko-KR" sz="1600" dirty="0" smtClean="0"/>
              <a:t>long </a:t>
            </a:r>
            <a:r>
              <a:rPr lang="en-US" altLang="ko-KR" sz="1600" dirty="0" err="1" smtClean="0"/>
              <a:t>lastAttemptTime</a:t>
            </a:r>
            <a:r>
              <a:rPr lang="en-US" altLang="ko-KR" sz="1600" dirty="0" smtClean="0"/>
              <a:t> = 0</a:t>
            </a:r>
            <a:r>
              <a:rPr lang="en-US" altLang="ko-KR" sz="1600" dirty="0" smtClean="0"/>
              <a:t>;             </a:t>
            </a:r>
            <a:r>
              <a:rPr lang="en-US" altLang="ko-KR" sz="1600" dirty="0" smtClean="0"/>
              <a:t>// </a:t>
            </a:r>
            <a:r>
              <a:rPr lang="ko-KR" altLang="en-US" sz="1600" dirty="0" smtClean="0"/>
              <a:t>마지막으로 서버에서 데이터를 </a:t>
            </a:r>
            <a:r>
              <a:rPr lang="ko-KR" altLang="en-US" sz="1600" dirty="0" err="1" smtClean="0"/>
              <a:t>전송받은</a:t>
            </a:r>
            <a:r>
              <a:rPr lang="ko-KR" altLang="en-US" sz="1600" dirty="0" smtClean="0"/>
              <a:t> 시간 </a:t>
            </a:r>
            <a:r>
              <a:rPr lang="en-US" altLang="ko-KR" sz="1600" dirty="0" smtClean="0"/>
              <a:t>String </a:t>
            </a:r>
            <a:r>
              <a:rPr lang="en-US" altLang="ko-KR" sz="1600" dirty="0" err="1" smtClean="0"/>
              <a:t>currentLine</a:t>
            </a:r>
            <a:r>
              <a:rPr lang="en-US" altLang="ko-KR" sz="1600" dirty="0" smtClean="0"/>
              <a:t> = </a:t>
            </a:r>
            <a:r>
              <a:rPr lang="en-US" altLang="ko-KR" sz="1600" dirty="0" smtClean="0"/>
              <a:t>"";                              </a:t>
            </a:r>
            <a:r>
              <a:rPr lang="en-US" altLang="ko-KR" sz="1600" dirty="0" smtClean="0"/>
              <a:t>// </a:t>
            </a:r>
            <a:r>
              <a:rPr lang="ko-KR" altLang="en-US" sz="1600" dirty="0" smtClean="0"/>
              <a:t>서버에서 전송된 데이터 </a:t>
            </a:r>
            <a:r>
              <a:rPr lang="en-US" altLang="ko-KR" sz="1600" dirty="0" smtClean="0"/>
              <a:t>String</a:t>
            </a:r>
            <a:r>
              <a:rPr lang="ko-KR" altLang="en-US" sz="1600" dirty="0" smtClean="0"/>
              <a:t>저장 </a:t>
            </a:r>
            <a:endParaRPr lang="en-US" altLang="ko-KR" sz="1600" dirty="0" smtClean="0"/>
          </a:p>
          <a:p>
            <a:r>
              <a:rPr lang="en-US" altLang="ko-KR" sz="1600" dirty="0" smtClean="0"/>
              <a:t>String </a:t>
            </a:r>
            <a:r>
              <a:rPr lang="en-US" altLang="ko-KR" sz="1600" dirty="0" err="1" smtClean="0"/>
              <a:t>tempString</a:t>
            </a:r>
            <a:r>
              <a:rPr lang="en-US" altLang="ko-KR" sz="1600" dirty="0" smtClean="0"/>
              <a:t> = ""; </a:t>
            </a:r>
            <a:r>
              <a:rPr lang="en-US" altLang="ko-KR" sz="1600" dirty="0" smtClean="0"/>
              <a:t>                             // </a:t>
            </a:r>
            <a:r>
              <a:rPr lang="ko-KR" altLang="en-US" sz="1600" dirty="0" smtClean="0"/>
              <a:t>온도 저장 변수 </a:t>
            </a:r>
            <a:endParaRPr lang="en-US" altLang="ko-KR" sz="1600" dirty="0" smtClean="0"/>
          </a:p>
          <a:p>
            <a:r>
              <a:rPr lang="en-US" altLang="ko-KR" sz="1600" dirty="0" smtClean="0"/>
              <a:t>String </a:t>
            </a:r>
            <a:r>
              <a:rPr lang="en-US" altLang="ko-KR" sz="1600" dirty="0" err="1" smtClean="0"/>
              <a:t>humString</a:t>
            </a:r>
            <a:r>
              <a:rPr lang="en-US" altLang="ko-KR" sz="1600" dirty="0" smtClean="0"/>
              <a:t> = ""; </a:t>
            </a:r>
            <a:r>
              <a:rPr lang="en-US" altLang="ko-KR" sz="1600" dirty="0" smtClean="0"/>
              <a:t>                             // </a:t>
            </a:r>
            <a:r>
              <a:rPr lang="ko-KR" altLang="en-US" sz="1600" dirty="0" smtClean="0"/>
              <a:t>습도 저장 변수 </a:t>
            </a:r>
            <a:endParaRPr lang="en-US" altLang="ko-KR" sz="1600" dirty="0" smtClean="0"/>
          </a:p>
          <a:p>
            <a:r>
              <a:rPr lang="en-US" altLang="ko-KR" sz="1600" dirty="0" smtClean="0"/>
              <a:t>String </a:t>
            </a:r>
            <a:r>
              <a:rPr lang="en-US" altLang="ko-KR" sz="1600" dirty="0" err="1" smtClean="0"/>
              <a:t>timeString</a:t>
            </a:r>
            <a:r>
              <a:rPr lang="en-US" altLang="ko-KR" sz="1600" dirty="0" smtClean="0"/>
              <a:t> = ""; </a:t>
            </a:r>
            <a:r>
              <a:rPr lang="en-US" altLang="ko-KR" sz="1600" dirty="0" smtClean="0"/>
              <a:t>                             // </a:t>
            </a:r>
            <a:r>
              <a:rPr lang="ko-KR" altLang="en-US" sz="1600" dirty="0" smtClean="0"/>
              <a:t>시간 정보 변수 </a:t>
            </a:r>
            <a:endParaRPr lang="en-US" altLang="ko-KR" sz="1600" dirty="0" smtClean="0"/>
          </a:p>
          <a:p>
            <a:r>
              <a:rPr lang="en-US" altLang="ko-KR" sz="1600" dirty="0" smtClean="0"/>
              <a:t>String </a:t>
            </a:r>
            <a:r>
              <a:rPr lang="en-US" altLang="ko-KR" sz="1600" dirty="0" err="1" smtClean="0"/>
              <a:t>pressureString</a:t>
            </a:r>
            <a:r>
              <a:rPr lang="en-US" altLang="ko-KR" sz="1600" dirty="0" smtClean="0"/>
              <a:t> = </a:t>
            </a:r>
            <a:r>
              <a:rPr lang="en-US" altLang="ko-KR" sz="1600" dirty="0" smtClean="0"/>
              <a:t>"";                         </a:t>
            </a:r>
            <a:r>
              <a:rPr lang="en-US" altLang="ko-KR" sz="1600" dirty="0" smtClean="0"/>
              <a:t>// </a:t>
            </a:r>
            <a:r>
              <a:rPr lang="ko-KR" altLang="en-US" sz="1600" dirty="0" smtClean="0"/>
              <a:t>기압 정보 </a:t>
            </a:r>
            <a:r>
              <a:rPr lang="ko-KR" altLang="en-US" sz="1600" dirty="0" smtClean="0"/>
              <a:t>변수</a:t>
            </a:r>
            <a:endParaRPr lang="en-US" altLang="ko-KR" sz="1600" dirty="0" smtClean="0"/>
          </a:p>
          <a:p>
            <a:r>
              <a:rPr lang="en-US" altLang="ko-KR" sz="1600" dirty="0" err="1" smtClean="0"/>
              <a:t>boolean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readingTemp</a:t>
            </a:r>
            <a:r>
              <a:rPr lang="en-US" altLang="ko-KR" sz="1600" dirty="0" smtClean="0"/>
              <a:t> = false; </a:t>
            </a:r>
            <a:r>
              <a:rPr lang="en-US" altLang="ko-KR" sz="1600" dirty="0" smtClean="0"/>
              <a:t>                   //</a:t>
            </a:r>
            <a:r>
              <a:rPr lang="ko-KR" altLang="en-US" sz="1600" dirty="0" smtClean="0"/>
              <a:t>온도 데이터가 있는지 여부 </a:t>
            </a:r>
            <a:r>
              <a:rPr lang="ko-KR" altLang="en-US" sz="1600" dirty="0" smtClean="0"/>
              <a:t>판단</a:t>
            </a:r>
            <a:endParaRPr lang="en-US" altLang="ko-KR" sz="1600" dirty="0" smtClean="0"/>
          </a:p>
          <a:p>
            <a:r>
              <a:rPr lang="en-US" altLang="ko-KR" sz="1600" dirty="0" err="1" smtClean="0"/>
              <a:t>boolean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readingHum</a:t>
            </a:r>
            <a:r>
              <a:rPr lang="en-US" altLang="ko-KR" sz="1600" dirty="0" smtClean="0"/>
              <a:t> = false; </a:t>
            </a:r>
            <a:r>
              <a:rPr lang="en-US" altLang="ko-KR" sz="1600" dirty="0" smtClean="0"/>
              <a:t>                   //</a:t>
            </a:r>
            <a:r>
              <a:rPr lang="ko-KR" altLang="en-US" sz="1600" dirty="0" smtClean="0"/>
              <a:t>습도 데이터가 있는지 여부 판단 </a:t>
            </a:r>
            <a:endParaRPr lang="en-US" altLang="ko-KR" sz="1600" dirty="0" smtClean="0"/>
          </a:p>
          <a:p>
            <a:r>
              <a:rPr lang="en-US" altLang="ko-KR" sz="1600" dirty="0" err="1" smtClean="0"/>
              <a:t>boolean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readingTime</a:t>
            </a:r>
            <a:r>
              <a:rPr lang="en-US" altLang="ko-KR" sz="1600" dirty="0" smtClean="0"/>
              <a:t> = false; </a:t>
            </a:r>
            <a:r>
              <a:rPr lang="en-US" altLang="ko-KR" sz="1600" dirty="0" smtClean="0"/>
              <a:t>                   //</a:t>
            </a:r>
            <a:r>
              <a:rPr lang="ko-KR" altLang="en-US" sz="1600" dirty="0" smtClean="0"/>
              <a:t>시간 데이터가 있는지 여부 </a:t>
            </a:r>
            <a:r>
              <a:rPr lang="ko-KR" altLang="en-US" sz="1600" dirty="0" smtClean="0"/>
              <a:t>판단</a:t>
            </a:r>
            <a:endParaRPr lang="en-US" altLang="ko-KR" sz="1600" dirty="0" smtClean="0"/>
          </a:p>
          <a:p>
            <a:r>
              <a:rPr lang="en-US" altLang="ko-KR" sz="1600" dirty="0" err="1" smtClean="0"/>
              <a:t>boolean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readingPressure</a:t>
            </a:r>
            <a:r>
              <a:rPr lang="en-US" altLang="ko-KR" sz="1600" dirty="0" smtClean="0"/>
              <a:t> = false</a:t>
            </a:r>
            <a:r>
              <a:rPr lang="en-US" altLang="ko-KR" sz="1600" dirty="0" smtClean="0"/>
              <a:t>;               </a:t>
            </a:r>
            <a:r>
              <a:rPr lang="en-US" altLang="ko-KR" sz="1600" dirty="0" smtClean="0"/>
              <a:t>//</a:t>
            </a:r>
            <a:r>
              <a:rPr lang="ko-KR" altLang="en-US" sz="1600" dirty="0" smtClean="0"/>
              <a:t>기압 데이터가 있는지 여부 판단 </a:t>
            </a:r>
            <a:endParaRPr lang="en-US" altLang="ko-KR" sz="1600" dirty="0" smtClean="0"/>
          </a:p>
          <a:p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</a:t>
            </a:r>
            <a:r>
              <a:rPr lang="en-US" altLang="ko-KR" sz="1600" dirty="0" smtClean="0"/>
              <a:t>temp = 0;</a:t>
            </a:r>
            <a:endParaRPr lang="ko-KR" altLang="en-US" sz="1600" dirty="0"/>
          </a:p>
        </p:txBody>
      </p:sp>
      <p:sp>
        <p:nvSpPr>
          <p:cNvPr id="29" name="직사각형 28"/>
          <p:cNvSpPr/>
          <p:nvPr/>
        </p:nvSpPr>
        <p:spPr>
          <a:xfrm>
            <a:off x="806246" y="196340"/>
            <a:ext cx="444063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solidFill>
                  <a:srgbClr val="FF0000"/>
                </a:solidFill>
              </a:rPr>
              <a:t>1. </a:t>
            </a:r>
            <a:r>
              <a:rPr lang="ko-KR" altLang="en-US" sz="2000" b="1" dirty="0" err="1" smtClean="0">
                <a:solidFill>
                  <a:srgbClr val="FF0000"/>
                </a:solidFill>
              </a:rPr>
              <a:t>인스턴스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 및 변수를 정의하는 부분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8202705" y="776906"/>
            <a:ext cx="31474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err="1" smtClean="0">
                <a:solidFill>
                  <a:schemeClr val="accent1">
                    <a:lumMod val="50000"/>
                  </a:schemeClr>
                </a:solidFill>
              </a:rPr>
              <a:t>Wifi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통신 및 데이터 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출력  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1"/>
      <p:bldP spid="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8" name="직사각형 27"/>
          <p:cNvSpPr/>
          <p:nvPr/>
        </p:nvSpPr>
        <p:spPr>
          <a:xfrm>
            <a:off x="806977" y="196334"/>
            <a:ext cx="41168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solidFill>
                  <a:srgbClr val="FF0000"/>
                </a:solidFill>
              </a:rPr>
              <a:t>2. </a:t>
            </a:r>
            <a:r>
              <a:rPr lang="en-US" altLang="ko-KR" sz="2000" b="1" dirty="0" err="1" smtClean="0">
                <a:solidFill>
                  <a:srgbClr val="FF0000"/>
                </a:solidFill>
              </a:rPr>
              <a:t>WiFi</a:t>
            </a:r>
            <a:r>
              <a:rPr lang="ko-KR" altLang="en-US" sz="2000" b="1" dirty="0" err="1" smtClean="0">
                <a:solidFill>
                  <a:srgbClr val="FF0000"/>
                </a:solidFill>
              </a:rPr>
              <a:t>쉴드를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 통해 연결하는 부분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899886" y="584607"/>
            <a:ext cx="9013371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void setup() { </a:t>
            </a:r>
            <a:r>
              <a:rPr lang="en-US" altLang="ko-KR" dirty="0" smtClean="0"/>
              <a:t> //</a:t>
            </a:r>
            <a:r>
              <a:rPr lang="ko-KR" altLang="en-US" dirty="0" smtClean="0"/>
              <a:t>각 변수에 정해진 공간 할당 </a:t>
            </a:r>
            <a:endParaRPr lang="en-US" altLang="ko-KR" dirty="0" smtClean="0"/>
          </a:p>
          <a:p>
            <a:r>
              <a:rPr lang="en-US" altLang="ko-KR" dirty="0" err="1" smtClean="0"/>
              <a:t>currentLine.reserve</a:t>
            </a:r>
            <a:r>
              <a:rPr lang="en-US" altLang="ko-KR" dirty="0" smtClean="0"/>
              <a:t>(100</a:t>
            </a:r>
            <a:r>
              <a:rPr lang="en-US" altLang="ko-KR" dirty="0" smtClean="0"/>
              <a:t>); </a:t>
            </a:r>
            <a:endParaRPr lang="en-US" altLang="ko-KR" dirty="0" smtClean="0"/>
          </a:p>
          <a:p>
            <a:r>
              <a:rPr lang="en-US" altLang="ko-KR" dirty="0" err="1" smtClean="0"/>
              <a:t>tempString.reserve</a:t>
            </a:r>
            <a:r>
              <a:rPr lang="en-US" altLang="ko-KR" dirty="0" smtClean="0"/>
              <a:t>(10</a:t>
            </a:r>
            <a:r>
              <a:rPr lang="en-US" altLang="ko-KR" dirty="0" smtClean="0"/>
              <a:t>); </a:t>
            </a:r>
            <a:endParaRPr lang="en-US" altLang="ko-KR" dirty="0" smtClean="0"/>
          </a:p>
          <a:p>
            <a:r>
              <a:rPr lang="en-US" altLang="ko-KR" dirty="0" err="1" smtClean="0"/>
              <a:t>humString.reserve</a:t>
            </a:r>
            <a:r>
              <a:rPr lang="en-US" altLang="ko-KR" dirty="0" smtClean="0"/>
              <a:t>(10</a:t>
            </a:r>
            <a:r>
              <a:rPr lang="en-US" altLang="ko-KR" dirty="0" smtClean="0"/>
              <a:t>); </a:t>
            </a:r>
            <a:endParaRPr lang="en-US" altLang="ko-KR" dirty="0" smtClean="0"/>
          </a:p>
          <a:p>
            <a:r>
              <a:rPr lang="en-US" altLang="ko-KR" dirty="0" err="1" smtClean="0"/>
              <a:t>timeString.reserve</a:t>
            </a:r>
            <a:r>
              <a:rPr lang="en-US" altLang="ko-KR" dirty="0" smtClean="0"/>
              <a:t>(20</a:t>
            </a:r>
            <a:r>
              <a:rPr lang="en-US" altLang="ko-KR" dirty="0" smtClean="0"/>
              <a:t>); </a:t>
            </a:r>
            <a:endParaRPr lang="en-US" altLang="ko-KR" dirty="0" smtClean="0"/>
          </a:p>
          <a:p>
            <a:r>
              <a:rPr lang="en-US" altLang="ko-KR" dirty="0" err="1" smtClean="0"/>
              <a:t>Serial.begin</a:t>
            </a:r>
            <a:r>
              <a:rPr lang="en-US" altLang="ko-KR" dirty="0" smtClean="0"/>
              <a:t>(115200</a:t>
            </a:r>
            <a:r>
              <a:rPr lang="en-US" altLang="ko-KR" dirty="0" smtClean="0"/>
              <a:t>);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delay(10</a:t>
            </a:r>
            <a:r>
              <a:rPr lang="en-US" altLang="ko-KR" dirty="0" smtClean="0"/>
              <a:t>); //</a:t>
            </a:r>
            <a:r>
              <a:rPr lang="en-US" altLang="ko-KR" dirty="0" err="1" smtClean="0"/>
              <a:t>WiFi</a:t>
            </a:r>
            <a:r>
              <a:rPr lang="ko-KR" altLang="en-US" dirty="0" smtClean="0"/>
              <a:t>연결 시도 </a:t>
            </a:r>
            <a:endParaRPr lang="en-US" altLang="ko-KR" dirty="0" smtClean="0"/>
          </a:p>
          <a:p>
            <a:r>
              <a:rPr lang="en-US" altLang="ko-KR" dirty="0" err="1" smtClean="0"/>
              <a:t>Serial.println</a:t>
            </a:r>
            <a:r>
              <a:rPr lang="en-US" altLang="ko-KR" dirty="0" smtClean="0"/>
              <a:t>("Connecting to </a:t>
            </a:r>
            <a:r>
              <a:rPr lang="en-US" altLang="ko-KR" dirty="0" err="1" smtClean="0"/>
              <a:t>WiFi</a:t>
            </a:r>
            <a:r>
              <a:rPr lang="en-US" altLang="ko-KR" dirty="0" smtClean="0"/>
              <a:t>...."); </a:t>
            </a:r>
            <a:endParaRPr lang="en-US" altLang="ko-KR" dirty="0" smtClean="0"/>
          </a:p>
          <a:p>
            <a:r>
              <a:rPr lang="en-US" altLang="ko-KR" dirty="0" err="1" smtClean="0"/>
              <a:t>WiFi.begin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ssid</a:t>
            </a:r>
            <a:r>
              <a:rPr lang="en-US" altLang="ko-KR" dirty="0" smtClean="0"/>
              <a:t>, pass); //</a:t>
            </a:r>
            <a:r>
              <a:rPr lang="en-US" altLang="ko-KR" dirty="0" err="1" smtClean="0"/>
              <a:t>WiFi</a:t>
            </a:r>
            <a:r>
              <a:rPr lang="ko-KR" altLang="en-US" dirty="0" smtClean="0"/>
              <a:t>가 패스워드를 사용한다면 매개변수에 </a:t>
            </a:r>
            <a:r>
              <a:rPr lang="en-US" altLang="ko-KR" dirty="0" smtClean="0"/>
              <a:t>password</a:t>
            </a:r>
            <a:r>
              <a:rPr lang="ko-KR" altLang="en-US" dirty="0" smtClean="0"/>
              <a:t>도 작성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err="1" smtClean="0"/>
              <a:t>server.begin</a:t>
            </a:r>
            <a:r>
              <a:rPr lang="en-US" altLang="ko-KR" dirty="0" smtClean="0"/>
              <a:t>(); </a:t>
            </a:r>
            <a:endParaRPr lang="en-US" altLang="ko-KR" dirty="0" smtClean="0"/>
          </a:p>
          <a:p>
            <a:r>
              <a:rPr lang="en-US" altLang="ko-KR" dirty="0" err="1" smtClean="0"/>
              <a:t>Serial.println</a:t>
            </a:r>
            <a:r>
              <a:rPr lang="en-US" altLang="ko-KR" dirty="0" smtClean="0"/>
              <a:t>("Connect success!"); </a:t>
            </a:r>
            <a:endParaRPr lang="en-US" altLang="ko-KR" dirty="0" smtClean="0"/>
          </a:p>
          <a:p>
            <a:r>
              <a:rPr lang="en-US" altLang="ko-KR" dirty="0" err="1" smtClean="0"/>
              <a:t>Serial.println</a:t>
            </a:r>
            <a:r>
              <a:rPr lang="en-US" altLang="ko-KR" dirty="0" smtClean="0"/>
              <a:t>("Waiting for DHCP address"); //DHCP</a:t>
            </a:r>
            <a:r>
              <a:rPr lang="ko-KR" altLang="en-US" dirty="0" smtClean="0"/>
              <a:t>주소를 기다린다 </a:t>
            </a:r>
            <a:endParaRPr lang="en-US" altLang="ko-KR" dirty="0" smtClean="0"/>
          </a:p>
          <a:p>
            <a:r>
              <a:rPr lang="en-US" altLang="ko-KR" dirty="0" smtClean="0"/>
              <a:t>while(</a:t>
            </a:r>
            <a:r>
              <a:rPr lang="en-US" altLang="ko-KR" dirty="0" err="1" smtClean="0"/>
              <a:t>WiFi.localIP</a:t>
            </a:r>
            <a:r>
              <a:rPr lang="en-US" altLang="ko-KR" dirty="0" smtClean="0"/>
              <a:t>() == INADDR_NONE) {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Serial.print</a:t>
            </a:r>
            <a:r>
              <a:rPr lang="en-US" altLang="ko-KR" dirty="0" smtClean="0"/>
              <a:t>("."); </a:t>
            </a:r>
            <a:endParaRPr lang="en-US" altLang="ko-KR" dirty="0" smtClean="0"/>
          </a:p>
          <a:p>
            <a:r>
              <a:rPr lang="en-US" altLang="ko-KR" dirty="0" smtClean="0"/>
              <a:t>	delay(300</a:t>
            </a:r>
            <a:r>
              <a:rPr lang="en-US" altLang="ko-KR" dirty="0" smtClean="0"/>
              <a:t>); </a:t>
            </a:r>
            <a:r>
              <a:rPr lang="en-US" altLang="ko-KR" dirty="0" smtClean="0"/>
              <a:t>}</a:t>
            </a:r>
          </a:p>
          <a:p>
            <a:r>
              <a:rPr lang="en-US" altLang="ko-KR" dirty="0" err="1" smtClean="0"/>
              <a:t>Serial.println</a:t>
            </a:r>
            <a:r>
              <a:rPr lang="en-US" altLang="ko-KR" dirty="0" smtClean="0"/>
              <a:t>("\n"); </a:t>
            </a:r>
            <a:endParaRPr lang="en-US" altLang="ko-KR" dirty="0" smtClean="0"/>
          </a:p>
          <a:p>
            <a:r>
              <a:rPr lang="en-US" altLang="ko-KR" dirty="0" err="1" smtClean="0"/>
              <a:t>printWifiData</a:t>
            </a:r>
            <a:r>
              <a:rPr lang="en-US" altLang="ko-KR" dirty="0" smtClean="0"/>
              <a:t>(); </a:t>
            </a:r>
            <a:endParaRPr lang="en-US" altLang="ko-KR" dirty="0" smtClean="0"/>
          </a:p>
          <a:p>
            <a:r>
              <a:rPr lang="en-US" altLang="ko-KR" dirty="0" err="1" smtClean="0"/>
              <a:t>connectToServer</a:t>
            </a:r>
            <a:r>
              <a:rPr lang="en-US" altLang="ko-KR" dirty="0" smtClean="0"/>
              <a:t>(); </a:t>
            </a:r>
            <a:endParaRPr lang="en-US" altLang="ko-KR" dirty="0" smtClean="0"/>
          </a:p>
          <a:p>
            <a:r>
              <a:rPr lang="en-US" altLang="ko-KR" dirty="0" smtClean="0"/>
              <a:t>}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6671091" y="1081706"/>
            <a:ext cx="18149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웹에 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연결 시도 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8957745" y="2634733"/>
            <a:ext cx="20665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 smtClean="0">
                <a:solidFill>
                  <a:schemeClr val="accent1">
                    <a:lumMod val="50000"/>
                  </a:schemeClr>
                </a:solidFill>
              </a:rPr>
              <a:t>WiFi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에 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연결 시도 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8901531" y="3694276"/>
            <a:ext cx="1502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서버 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초기화 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6594877" y="5203763"/>
            <a:ext cx="17187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 smtClean="0">
                <a:solidFill>
                  <a:schemeClr val="accent1">
                    <a:lumMod val="50000"/>
                  </a:schemeClr>
                </a:solidFill>
              </a:rPr>
              <a:t>Wifi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정보 출력 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8" name="직사각형 27"/>
          <p:cNvSpPr/>
          <p:nvPr/>
        </p:nvSpPr>
        <p:spPr>
          <a:xfrm>
            <a:off x="869430" y="239843"/>
            <a:ext cx="10163331" cy="6160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783771" y="964869"/>
            <a:ext cx="1184365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void </a:t>
            </a:r>
            <a:r>
              <a:rPr lang="en-US" altLang="ko-KR" dirty="0" err="1" smtClean="0"/>
              <a:t>connectToServer</a:t>
            </a:r>
            <a:r>
              <a:rPr lang="en-US" altLang="ko-KR" dirty="0" smtClean="0"/>
              <a:t>() { </a:t>
            </a:r>
            <a:endParaRPr lang="en-US" altLang="ko-KR" dirty="0" smtClean="0"/>
          </a:p>
          <a:p>
            <a:r>
              <a:rPr lang="en-US" altLang="ko-KR" dirty="0" err="1" smtClean="0"/>
              <a:t>Serial.println</a:t>
            </a:r>
            <a:r>
              <a:rPr lang="en-US" altLang="ko-KR" dirty="0" smtClean="0"/>
              <a:t>("connecting to server..."); </a:t>
            </a:r>
            <a:endParaRPr lang="en-US" altLang="ko-KR" dirty="0" smtClean="0"/>
          </a:p>
          <a:p>
            <a:r>
              <a:rPr lang="en-US" altLang="ko-KR" dirty="0" smtClean="0"/>
              <a:t>String </a:t>
            </a:r>
            <a:r>
              <a:rPr lang="en-US" altLang="ko-KR" dirty="0" smtClean="0"/>
              <a:t>content = ""; </a:t>
            </a:r>
            <a:endParaRPr lang="en-US" altLang="ko-KR" dirty="0" smtClean="0"/>
          </a:p>
          <a:p>
            <a:r>
              <a:rPr lang="en-US" altLang="ko-KR" dirty="0" smtClean="0"/>
              <a:t>if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client.connect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hostIp</a:t>
            </a:r>
            <a:r>
              <a:rPr lang="en-US" altLang="ko-KR" dirty="0" smtClean="0"/>
              <a:t>, 80)) </a:t>
            </a:r>
            <a:endParaRPr lang="en-US" altLang="ko-KR" dirty="0" smtClean="0"/>
          </a:p>
          <a:p>
            <a:r>
              <a:rPr lang="en-US" altLang="ko-KR" dirty="0" smtClean="0"/>
              <a:t>{</a:t>
            </a:r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Serial.println</a:t>
            </a:r>
            <a:r>
              <a:rPr lang="en-US" altLang="ko-KR" dirty="0" smtClean="0"/>
              <a:t>("Connected! Making HTTP request to api.openweathermap.org for "+location+"..."); </a:t>
            </a:r>
            <a:endParaRPr lang="en-US" altLang="ko-KR" dirty="0" smtClean="0"/>
          </a:p>
          <a:p>
            <a:r>
              <a:rPr lang="en-US" altLang="ko-KR" dirty="0" smtClean="0"/>
              <a:t>	//</a:t>
            </a:r>
            <a:r>
              <a:rPr lang="en-US" altLang="ko-KR" dirty="0" err="1" smtClean="0"/>
              <a:t>Serial.println</a:t>
            </a:r>
            <a:r>
              <a:rPr lang="en-US" altLang="ko-KR" dirty="0" smtClean="0"/>
              <a:t>("GET /data/2.5/</a:t>
            </a:r>
            <a:r>
              <a:rPr lang="en-US" altLang="ko-KR" dirty="0" err="1" smtClean="0"/>
              <a:t>weather?q</a:t>
            </a:r>
            <a:r>
              <a:rPr lang="en-US" altLang="ko-KR" dirty="0" smtClean="0"/>
              <a:t>="+location+"&amp;mode=xml");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client.println</a:t>
            </a:r>
            <a:r>
              <a:rPr lang="en-US" altLang="ko-KR" dirty="0" smtClean="0"/>
              <a:t>("GET /data/2.5/</a:t>
            </a:r>
            <a:r>
              <a:rPr lang="en-US" altLang="ko-KR" dirty="0" err="1" smtClean="0"/>
              <a:t>weather?q</a:t>
            </a:r>
            <a:r>
              <a:rPr lang="en-US" altLang="ko-KR" dirty="0" smtClean="0"/>
              <a:t>="+location+"&amp;mode=xml"); //</a:t>
            </a:r>
            <a:r>
              <a:rPr lang="ko-KR" altLang="en-US" dirty="0" smtClean="0"/>
              <a:t>위에 지정된 주소와 </a:t>
            </a:r>
            <a:r>
              <a:rPr lang="ko-KR" altLang="en-US" dirty="0" smtClean="0"/>
              <a:t>연결</a:t>
            </a:r>
            <a:r>
              <a:rPr lang="en-US" altLang="ko-KR" dirty="0" smtClean="0"/>
              <a:t>. 	</a:t>
            </a:r>
            <a:r>
              <a:rPr lang="en-US" altLang="ko-KR" dirty="0" err="1" smtClean="0"/>
              <a:t>client.print</a:t>
            </a:r>
            <a:r>
              <a:rPr lang="en-US" altLang="ko-KR" dirty="0" smtClean="0"/>
              <a:t>("HOST: api.openweathermap.org\n");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client.println</a:t>
            </a:r>
            <a:r>
              <a:rPr lang="en-US" altLang="ko-KR" dirty="0" smtClean="0"/>
              <a:t>("User-Agent: </a:t>
            </a:r>
            <a:r>
              <a:rPr lang="en-US" altLang="ko-KR" dirty="0" err="1" smtClean="0"/>
              <a:t>launchpad-wifi</a:t>
            </a:r>
            <a:r>
              <a:rPr lang="en-US" altLang="ko-KR" dirty="0" smtClean="0"/>
              <a:t>");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client.println</a:t>
            </a:r>
            <a:r>
              <a:rPr lang="en-US" altLang="ko-KR" dirty="0" smtClean="0"/>
              <a:t>("Connection: close");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client.println</a:t>
            </a:r>
            <a:r>
              <a:rPr lang="en-US" altLang="ko-KR" dirty="0" smtClean="0"/>
              <a:t>();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Serial.println</a:t>
            </a:r>
            <a:r>
              <a:rPr lang="en-US" altLang="ko-KR" dirty="0" smtClean="0"/>
              <a:t>("Weather information for "+location); } //</a:t>
            </a:r>
            <a:r>
              <a:rPr lang="ko-KR" altLang="en-US" dirty="0" smtClean="0"/>
              <a:t>마지막으로 연결에 성공한 시간을 </a:t>
            </a:r>
            <a:r>
              <a:rPr lang="ko-KR" altLang="en-US" dirty="0" smtClean="0"/>
              <a:t>기록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lastAttemptTime</a:t>
            </a:r>
            <a:r>
              <a:rPr lang="en-US" altLang="ko-KR" dirty="0" smtClean="0"/>
              <a:t> </a:t>
            </a:r>
            <a:r>
              <a:rPr lang="en-US" altLang="ko-KR" dirty="0" smtClean="0"/>
              <a:t>= </a:t>
            </a:r>
            <a:r>
              <a:rPr lang="en-US" altLang="ko-KR" dirty="0" err="1" smtClean="0"/>
              <a:t>millis</a:t>
            </a:r>
            <a:r>
              <a:rPr lang="en-US" altLang="ko-KR" dirty="0" smtClean="0"/>
              <a:t>(); </a:t>
            </a:r>
            <a:endParaRPr lang="en-US" altLang="ko-KR" dirty="0" smtClean="0"/>
          </a:p>
          <a:p>
            <a:r>
              <a:rPr lang="en-US" altLang="ko-KR" dirty="0" smtClean="0"/>
              <a:t>}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5836815" y="951077"/>
            <a:ext cx="35125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클라이언트는 서버에 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연결 시도 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5834743" y="161086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80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번 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포트 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통해 </a:t>
            </a:r>
            <a:endParaRPr lang="en-US" altLang="ko-KR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altLang="ko-KR" b="1" dirty="0" err="1" smtClean="0">
                <a:solidFill>
                  <a:schemeClr val="accent1">
                    <a:lumMod val="50000"/>
                  </a:schemeClr>
                </a:solidFill>
              </a:rPr>
              <a:t>hostIp</a:t>
            </a:r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- api.openweathermap.org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에 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연결 시도 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6726948" y="3795876"/>
            <a:ext cx="4204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명령어를 서버로 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전송하여 데이터 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요청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8" name="직사각형 27"/>
          <p:cNvSpPr/>
          <p:nvPr/>
        </p:nvSpPr>
        <p:spPr>
          <a:xfrm>
            <a:off x="869430" y="239843"/>
            <a:ext cx="10163331" cy="6160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814498" y="196334"/>
            <a:ext cx="65822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 smtClean="0">
                <a:solidFill>
                  <a:srgbClr val="FF0000"/>
                </a:solidFill>
              </a:rPr>
              <a:t>3. 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서버에서 데이터를 읽어오고 데이터를 </a:t>
            </a:r>
            <a:r>
              <a:rPr lang="ko-KR" altLang="en-US" sz="2000" b="1" dirty="0" err="1" smtClean="0">
                <a:solidFill>
                  <a:srgbClr val="FF0000"/>
                </a:solidFill>
              </a:rPr>
              <a:t>파싱하는</a:t>
            </a:r>
            <a:r>
              <a:rPr lang="ko-KR" altLang="en-US" sz="2000" b="1" dirty="0" smtClean="0">
                <a:solidFill>
                  <a:srgbClr val="FF0000"/>
                </a:solidFill>
              </a:rPr>
              <a:t> 부분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51592" y="1518602"/>
            <a:ext cx="1010194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char </a:t>
            </a:r>
            <a:r>
              <a:rPr lang="en-US" altLang="ko-KR" dirty="0" err="1" smtClean="0"/>
              <a:t>inChar</a:t>
            </a:r>
            <a:r>
              <a:rPr lang="en-US" altLang="ko-KR" dirty="0" smtClean="0"/>
              <a:t> = </a:t>
            </a:r>
            <a:r>
              <a:rPr lang="en-US" altLang="ko-KR" dirty="0" err="1" smtClean="0"/>
              <a:t>client.read</a:t>
            </a:r>
            <a:r>
              <a:rPr lang="en-US" altLang="ko-KR" dirty="0" smtClean="0"/>
              <a:t>(); </a:t>
            </a:r>
            <a:endParaRPr lang="en-US" altLang="ko-KR" dirty="0" smtClean="0"/>
          </a:p>
          <a:p>
            <a:r>
              <a:rPr lang="en-US" altLang="ko-KR" dirty="0" smtClean="0"/>
              <a:t>// </a:t>
            </a:r>
            <a:r>
              <a:rPr lang="ko-KR" altLang="en-US" dirty="0" smtClean="0"/>
              <a:t>읽어온 데이터를 </a:t>
            </a:r>
            <a:r>
              <a:rPr lang="en-US" altLang="ko-KR" dirty="0" err="1" smtClean="0"/>
              <a:t>inChar</a:t>
            </a:r>
            <a:r>
              <a:rPr lang="ko-KR" altLang="en-US" dirty="0" smtClean="0"/>
              <a:t>에 저장한다</a:t>
            </a:r>
            <a:r>
              <a:rPr lang="en-US" altLang="ko-KR" dirty="0" smtClean="0"/>
              <a:t>.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err="1" smtClean="0"/>
              <a:t>currentLine</a:t>
            </a:r>
            <a:r>
              <a:rPr lang="en-US" altLang="ko-KR" dirty="0" smtClean="0"/>
              <a:t> </a:t>
            </a:r>
            <a:r>
              <a:rPr lang="en-US" altLang="ko-KR" dirty="0" smtClean="0"/>
              <a:t>+= </a:t>
            </a:r>
            <a:r>
              <a:rPr lang="en-US" altLang="ko-KR" dirty="0" err="1" smtClean="0"/>
              <a:t>inChar</a:t>
            </a:r>
            <a:r>
              <a:rPr lang="en-US" altLang="ko-KR" dirty="0" smtClean="0"/>
              <a:t>; </a:t>
            </a:r>
            <a:endParaRPr lang="en-US" altLang="ko-KR" dirty="0" smtClean="0"/>
          </a:p>
          <a:p>
            <a:r>
              <a:rPr lang="en-US" altLang="ko-KR" dirty="0" smtClean="0"/>
              <a:t>//</a:t>
            </a:r>
            <a:r>
              <a:rPr lang="en-US" altLang="ko-KR" dirty="0" err="1" smtClean="0"/>
              <a:t>inChar</a:t>
            </a:r>
            <a:r>
              <a:rPr lang="ko-KR" altLang="en-US" dirty="0" smtClean="0"/>
              <a:t>에 저장된 </a:t>
            </a:r>
            <a:r>
              <a:rPr lang="en-US" altLang="ko-KR" dirty="0" smtClean="0"/>
              <a:t>Char</a:t>
            </a:r>
            <a:r>
              <a:rPr lang="ko-KR" altLang="en-US" dirty="0" smtClean="0"/>
              <a:t>변수는 </a:t>
            </a:r>
            <a:r>
              <a:rPr lang="en-US" altLang="ko-KR" dirty="0" err="1" smtClean="0"/>
              <a:t>currentLine</a:t>
            </a:r>
            <a:r>
              <a:rPr lang="ko-KR" altLang="en-US" dirty="0" smtClean="0"/>
              <a:t>이라는 </a:t>
            </a:r>
            <a:r>
              <a:rPr lang="en-US" altLang="ko-KR" dirty="0" smtClean="0"/>
              <a:t>String</a:t>
            </a:r>
            <a:r>
              <a:rPr lang="ko-KR" altLang="en-US" dirty="0" smtClean="0"/>
              <a:t>변수에 쌓이게 된다</a:t>
            </a:r>
            <a:r>
              <a:rPr lang="en-US" altLang="ko-KR" dirty="0" smtClean="0"/>
              <a:t>. </a:t>
            </a:r>
            <a:endParaRPr lang="en-US" altLang="ko-KR" dirty="0" smtClean="0"/>
          </a:p>
          <a:p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//</a:t>
            </a:r>
            <a:r>
              <a:rPr lang="ko-KR" altLang="en-US" dirty="0" err="1" smtClean="0"/>
              <a:t>라인피드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줄바꿈</a:t>
            </a:r>
            <a:r>
              <a:rPr lang="en-US" altLang="ko-KR" dirty="0" smtClean="0"/>
              <a:t>)</a:t>
            </a:r>
            <a:r>
              <a:rPr lang="ko-KR" altLang="en-US" dirty="0" smtClean="0"/>
              <a:t>문자열이 전송되면 데이터를 보내지 않는다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if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inChar</a:t>
            </a:r>
            <a:r>
              <a:rPr lang="en-US" altLang="ko-KR" dirty="0" smtClean="0"/>
              <a:t> == '\n') {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smtClean="0"/>
              <a:t>//</a:t>
            </a:r>
            <a:r>
              <a:rPr lang="en-US" altLang="ko-KR" dirty="0" err="1" smtClean="0"/>
              <a:t>Serial.print</a:t>
            </a:r>
            <a:r>
              <a:rPr lang="en-US" altLang="ko-KR" dirty="0" smtClean="0"/>
              <a:t>("</a:t>
            </a:r>
            <a:r>
              <a:rPr lang="en-US" altLang="ko-KR" dirty="0" err="1" smtClean="0"/>
              <a:t>clientReadLine</a:t>
            </a:r>
            <a:r>
              <a:rPr lang="en-US" altLang="ko-KR" dirty="0" smtClean="0"/>
              <a:t> = ");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smtClean="0"/>
              <a:t>//</a:t>
            </a:r>
            <a:r>
              <a:rPr lang="en-US" altLang="ko-KR" dirty="0" err="1" smtClean="0"/>
              <a:t>Serial.println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currentLine</a:t>
            </a:r>
            <a:r>
              <a:rPr lang="en-US" altLang="ko-KR" dirty="0" smtClean="0"/>
              <a:t>);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currentLine</a:t>
            </a:r>
            <a:r>
              <a:rPr lang="en-US" altLang="ko-KR" dirty="0" smtClean="0"/>
              <a:t> </a:t>
            </a:r>
            <a:r>
              <a:rPr lang="en-US" altLang="ko-KR" dirty="0" smtClean="0"/>
              <a:t>= </a:t>
            </a:r>
            <a:r>
              <a:rPr lang="en-US" altLang="ko-KR" dirty="0" smtClean="0"/>
              <a:t>"";</a:t>
            </a:r>
          </a:p>
          <a:p>
            <a:r>
              <a:rPr lang="en-US" altLang="ko-KR" dirty="0" smtClean="0"/>
              <a:t>} 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2436766" y="994620"/>
            <a:ext cx="51122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Client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는 서버에서 전송한 데이터가 존재한다면 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8" name="직사각형 27"/>
          <p:cNvSpPr/>
          <p:nvPr/>
        </p:nvSpPr>
        <p:spPr>
          <a:xfrm>
            <a:off x="869430" y="239843"/>
            <a:ext cx="10163331" cy="6160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933450" y="1078290"/>
            <a:ext cx="984885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if ( </a:t>
            </a:r>
            <a:r>
              <a:rPr lang="en-US" altLang="ko-KR" dirty="0" err="1" smtClean="0"/>
              <a:t>currentLine.endsWith</a:t>
            </a:r>
            <a:r>
              <a:rPr lang="en-US" altLang="ko-KR" dirty="0" smtClean="0"/>
              <a:t>("&lt;temperature value=")) </a:t>
            </a:r>
            <a:r>
              <a:rPr lang="en-US" altLang="ko-KR" dirty="0" smtClean="0"/>
              <a:t>{</a:t>
            </a:r>
          </a:p>
          <a:p>
            <a:r>
              <a:rPr lang="en-US" altLang="ko-KR" dirty="0" smtClean="0"/>
              <a:t>	</a:t>
            </a:r>
            <a:r>
              <a:rPr lang="en-US" altLang="ko-KR" dirty="0" smtClean="0"/>
              <a:t>//</a:t>
            </a:r>
            <a:r>
              <a:rPr lang="ko-KR" altLang="en-US" dirty="0" smtClean="0"/>
              <a:t>현재 </a:t>
            </a:r>
            <a:r>
              <a:rPr lang="ko-KR" altLang="en-US" dirty="0" err="1" smtClean="0"/>
              <a:t>스트링이</a:t>
            </a:r>
            <a:r>
              <a:rPr lang="ko-KR" altLang="en-US" dirty="0" smtClean="0"/>
              <a:t> </a:t>
            </a:r>
            <a:r>
              <a:rPr lang="en-US" altLang="ko-KR" dirty="0" smtClean="0"/>
              <a:t>"&lt;temperature value="</a:t>
            </a:r>
            <a:r>
              <a:rPr lang="ko-KR" altLang="en-US" dirty="0" smtClean="0"/>
              <a:t>로 끝났다면 온도데이터를 받을 준비를 한다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readingTemp</a:t>
            </a:r>
            <a:r>
              <a:rPr lang="en-US" altLang="ko-KR" dirty="0" smtClean="0"/>
              <a:t> </a:t>
            </a:r>
            <a:r>
              <a:rPr lang="en-US" altLang="ko-KR" dirty="0" smtClean="0"/>
              <a:t>= true;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tempString</a:t>
            </a:r>
            <a:r>
              <a:rPr lang="en-US" altLang="ko-KR" dirty="0" smtClean="0"/>
              <a:t> </a:t>
            </a:r>
            <a:r>
              <a:rPr lang="en-US" altLang="ko-KR" dirty="0" smtClean="0"/>
              <a:t>= ""; </a:t>
            </a:r>
            <a:endParaRPr lang="en-US" altLang="ko-KR" dirty="0" smtClean="0"/>
          </a:p>
          <a:p>
            <a:r>
              <a:rPr lang="en-US" altLang="ko-KR" dirty="0" smtClean="0"/>
              <a:t>} </a:t>
            </a:r>
          </a:p>
          <a:p>
            <a:r>
              <a:rPr lang="en-US" altLang="ko-KR" dirty="0" smtClean="0"/>
              <a:t>//&lt;</a:t>
            </a:r>
            <a:r>
              <a:rPr lang="en-US" altLang="ko-KR" dirty="0" smtClean="0"/>
              <a:t>temperature value=</a:t>
            </a:r>
            <a:r>
              <a:rPr lang="ko-KR" altLang="en-US" dirty="0" smtClean="0"/>
              <a:t>뒤에 오는 문자열을 </a:t>
            </a:r>
            <a:r>
              <a:rPr lang="en-US" altLang="ko-KR" dirty="0" err="1" smtClean="0"/>
              <a:t>tempString</a:t>
            </a:r>
            <a:r>
              <a:rPr lang="ko-KR" altLang="en-US" dirty="0" smtClean="0"/>
              <a:t>에 저장한다</a:t>
            </a:r>
            <a:r>
              <a:rPr lang="en-US" altLang="ko-KR" dirty="0" smtClean="0"/>
              <a:t>. </a:t>
            </a:r>
            <a:endParaRPr lang="en-US" altLang="ko-KR" dirty="0" smtClean="0"/>
          </a:p>
          <a:p>
            <a:r>
              <a:rPr lang="en-US" altLang="ko-KR" dirty="0" smtClean="0"/>
              <a:t>if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readingTemp</a:t>
            </a:r>
            <a:r>
              <a:rPr lang="en-US" altLang="ko-KR" dirty="0" smtClean="0"/>
              <a:t>) { </a:t>
            </a:r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en-US" altLang="ko-KR" dirty="0" smtClean="0"/>
              <a:t>  if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inChar</a:t>
            </a:r>
            <a:r>
              <a:rPr lang="en-US" altLang="ko-KR" dirty="0" smtClean="0"/>
              <a:t> != 'm') { </a:t>
            </a:r>
            <a:r>
              <a:rPr lang="en-US" altLang="ko-KR" dirty="0" smtClean="0"/>
              <a:t>//</a:t>
            </a:r>
            <a:r>
              <a:rPr lang="ko-KR" altLang="en-US" dirty="0" smtClean="0"/>
              <a:t>전송될 문자가 </a:t>
            </a:r>
            <a:r>
              <a:rPr lang="en-US" altLang="ko-KR" dirty="0" smtClean="0"/>
              <a:t>'m'</a:t>
            </a:r>
            <a:r>
              <a:rPr lang="ko-KR" altLang="en-US" dirty="0" smtClean="0"/>
              <a:t>이 올때까지 </a:t>
            </a:r>
            <a:r>
              <a:rPr lang="ko-KR" altLang="en-US" dirty="0" err="1" smtClean="0"/>
              <a:t>온도값으로</a:t>
            </a:r>
            <a:r>
              <a:rPr lang="ko-KR" altLang="en-US" dirty="0" smtClean="0"/>
              <a:t> 인식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tempString</a:t>
            </a:r>
            <a:r>
              <a:rPr lang="en-US" altLang="ko-KR" dirty="0" smtClean="0"/>
              <a:t> </a:t>
            </a:r>
            <a:r>
              <a:rPr lang="en-US" altLang="ko-KR" dirty="0" smtClean="0"/>
              <a:t>+= </a:t>
            </a:r>
            <a:r>
              <a:rPr lang="en-US" altLang="ko-KR" dirty="0" err="1" smtClean="0"/>
              <a:t>inChar</a:t>
            </a:r>
            <a:r>
              <a:rPr lang="en-US" altLang="ko-KR" dirty="0" smtClean="0"/>
              <a:t>; </a:t>
            </a:r>
            <a:endParaRPr lang="en-US" altLang="ko-KR" dirty="0" smtClean="0"/>
          </a:p>
          <a:p>
            <a:r>
              <a:rPr lang="en-US" altLang="ko-KR" dirty="0" smtClean="0"/>
              <a:t>   } </a:t>
            </a:r>
            <a:r>
              <a:rPr lang="en-US" altLang="ko-KR" dirty="0" smtClean="0"/>
              <a:t>else { //</a:t>
            </a:r>
            <a:r>
              <a:rPr lang="ko-KR" altLang="en-US" dirty="0" smtClean="0"/>
              <a:t>전송된 문자가 </a:t>
            </a:r>
            <a:r>
              <a:rPr lang="en-US" altLang="ko-KR" dirty="0" smtClean="0"/>
              <a:t>'m'</a:t>
            </a:r>
            <a:r>
              <a:rPr lang="ko-KR" altLang="en-US" dirty="0" smtClean="0"/>
              <a:t>이라면 온도데이터를 그만 저장하고 온도값 출력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readingTemp</a:t>
            </a:r>
            <a:r>
              <a:rPr lang="en-US" altLang="ko-KR" dirty="0" smtClean="0"/>
              <a:t> </a:t>
            </a:r>
            <a:r>
              <a:rPr lang="en-US" altLang="ko-KR" dirty="0" smtClean="0"/>
              <a:t>= false;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Serial.print</a:t>
            </a:r>
            <a:r>
              <a:rPr lang="en-US" altLang="ko-KR" dirty="0" smtClean="0"/>
              <a:t>("- Temperature: ");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Serial.print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getInt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tempString</a:t>
            </a:r>
            <a:r>
              <a:rPr lang="en-US" altLang="ko-KR" dirty="0" smtClean="0"/>
              <a:t>)-273);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Serial.println</a:t>
            </a:r>
            <a:r>
              <a:rPr lang="en-US" altLang="ko-KR" dirty="0" smtClean="0"/>
              <a:t>((char)176); //degree symbol </a:t>
            </a:r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en-US" altLang="ko-KR" dirty="0" smtClean="0"/>
              <a:t>  } </a:t>
            </a:r>
          </a:p>
          <a:p>
            <a:r>
              <a:rPr lang="en-US" altLang="ko-KR" dirty="0" smtClean="0"/>
              <a:t>}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995434" y="472105"/>
            <a:ext cx="1963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err="1" smtClean="0">
                <a:solidFill>
                  <a:schemeClr val="accent1">
                    <a:lumMod val="50000"/>
                  </a:schemeClr>
                </a:solidFill>
              </a:rPr>
              <a:t>온도값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 출력 부분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8527393" y="2997591"/>
            <a:ext cx="2233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min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 온도데이터 끝 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68800" y="391885"/>
            <a:ext cx="6502400" cy="5820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8" name="직사각형 27"/>
          <p:cNvSpPr/>
          <p:nvPr/>
        </p:nvSpPr>
        <p:spPr>
          <a:xfrm>
            <a:off x="869430" y="239843"/>
            <a:ext cx="10163331" cy="6160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1257300" y="1393389"/>
            <a:ext cx="103632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if ( </a:t>
            </a:r>
            <a:r>
              <a:rPr lang="en-US" altLang="ko-KR" dirty="0" err="1" smtClean="0"/>
              <a:t>currentLine.endsWith</a:t>
            </a:r>
            <a:r>
              <a:rPr lang="en-US" altLang="ko-KR" dirty="0" smtClean="0"/>
              <a:t>("&lt;humidity value=")) {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smtClean="0"/>
              <a:t>//</a:t>
            </a:r>
            <a:r>
              <a:rPr lang="ko-KR" altLang="en-US" dirty="0" smtClean="0"/>
              <a:t>현재 </a:t>
            </a:r>
            <a:r>
              <a:rPr lang="ko-KR" altLang="en-US" dirty="0" err="1" smtClean="0"/>
              <a:t>스트링이</a:t>
            </a:r>
            <a:r>
              <a:rPr lang="ko-KR" altLang="en-US" dirty="0" smtClean="0"/>
              <a:t> </a:t>
            </a:r>
            <a:r>
              <a:rPr lang="en-US" altLang="ko-KR" dirty="0" smtClean="0"/>
              <a:t>"&lt;humidity value ="</a:t>
            </a:r>
            <a:r>
              <a:rPr lang="ko-KR" altLang="en-US" dirty="0" smtClean="0"/>
              <a:t>로 끝났다면 습도 데이터를 받을 준비를 한다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	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readingHum</a:t>
            </a:r>
            <a:r>
              <a:rPr lang="en-US" altLang="ko-KR" dirty="0" smtClean="0"/>
              <a:t> = true; </a:t>
            </a:r>
            <a:r>
              <a:rPr lang="en-US" altLang="ko-KR" dirty="0" err="1" smtClean="0"/>
              <a:t>humString</a:t>
            </a:r>
            <a:r>
              <a:rPr lang="en-US" altLang="ko-KR" dirty="0" smtClean="0"/>
              <a:t> = </a:t>
            </a:r>
            <a:r>
              <a:rPr lang="en-US" altLang="ko-KR" dirty="0" smtClean="0"/>
              <a:t>"";</a:t>
            </a:r>
          </a:p>
          <a:p>
            <a:r>
              <a:rPr lang="en-US" altLang="ko-KR" dirty="0" smtClean="0"/>
              <a:t>} 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if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readingHum</a:t>
            </a:r>
            <a:r>
              <a:rPr lang="en-US" altLang="ko-KR" dirty="0" smtClean="0"/>
              <a:t>) { </a:t>
            </a:r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en-US" altLang="ko-KR" dirty="0" smtClean="0"/>
              <a:t> if 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inChar</a:t>
            </a:r>
            <a:r>
              <a:rPr lang="en-US" altLang="ko-KR" dirty="0" smtClean="0"/>
              <a:t> != 'u') {//</a:t>
            </a:r>
            <a:r>
              <a:rPr lang="ko-KR" altLang="en-US" dirty="0" smtClean="0"/>
              <a:t>전송될 문자열이 </a:t>
            </a:r>
            <a:r>
              <a:rPr lang="en-US" altLang="ko-KR" dirty="0" smtClean="0"/>
              <a:t>'u'</a:t>
            </a:r>
            <a:r>
              <a:rPr lang="ko-KR" altLang="en-US" dirty="0" smtClean="0"/>
              <a:t>가 아니라면 계속 습도값을 받게 된다</a:t>
            </a:r>
            <a:r>
              <a:rPr lang="en-US" altLang="ko-KR" dirty="0" smtClean="0"/>
              <a:t>.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humString</a:t>
            </a:r>
            <a:r>
              <a:rPr lang="en-US" altLang="ko-KR" dirty="0" smtClean="0"/>
              <a:t> </a:t>
            </a:r>
            <a:r>
              <a:rPr lang="en-US" altLang="ko-KR" dirty="0" smtClean="0"/>
              <a:t>+= </a:t>
            </a:r>
            <a:r>
              <a:rPr lang="en-US" altLang="ko-KR" dirty="0" err="1" smtClean="0"/>
              <a:t>inChar</a:t>
            </a:r>
            <a:r>
              <a:rPr lang="en-US" altLang="ko-KR" dirty="0" smtClean="0"/>
              <a:t>;</a:t>
            </a:r>
          </a:p>
          <a:p>
            <a:r>
              <a:rPr lang="en-US" altLang="ko-KR" dirty="0" smtClean="0"/>
              <a:t>  } </a:t>
            </a:r>
            <a:r>
              <a:rPr lang="en-US" altLang="ko-KR" dirty="0" smtClean="0"/>
              <a:t>else { //</a:t>
            </a:r>
            <a:r>
              <a:rPr lang="ko-KR" altLang="en-US" dirty="0" smtClean="0"/>
              <a:t>다음에 전송된 문자열이 </a:t>
            </a:r>
            <a:r>
              <a:rPr lang="en-US" altLang="ko-KR" dirty="0" smtClean="0"/>
              <a:t>'u'</a:t>
            </a:r>
            <a:r>
              <a:rPr lang="ko-KR" altLang="en-US" dirty="0" smtClean="0"/>
              <a:t>라면 습도값을 그만 받고 값을 출력한다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 </a:t>
            </a:r>
            <a:r>
              <a:rPr lang="en-US" altLang="ko-KR" dirty="0" smtClean="0"/>
              <a:t> 	</a:t>
            </a:r>
            <a:r>
              <a:rPr lang="en-US" altLang="ko-KR" dirty="0" err="1" smtClean="0"/>
              <a:t>readingHum</a:t>
            </a:r>
            <a:r>
              <a:rPr lang="en-US" altLang="ko-KR" dirty="0" smtClean="0"/>
              <a:t> </a:t>
            </a:r>
            <a:r>
              <a:rPr lang="en-US" altLang="ko-KR" dirty="0" smtClean="0"/>
              <a:t>= false;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Serial.print</a:t>
            </a:r>
            <a:r>
              <a:rPr lang="en-US" altLang="ko-KR" dirty="0" smtClean="0"/>
              <a:t>("- Humidity: ");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Serial.print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getInt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humString</a:t>
            </a:r>
            <a:r>
              <a:rPr lang="en-US" altLang="ko-KR" dirty="0" smtClean="0"/>
              <a:t>));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Serial.println</a:t>
            </a:r>
            <a:r>
              <a:rPr lang="en-US" altLang="ko-KR" dirty="0" smtClean="0"/>
              <a:t>((char)37); </a:t>
            </a:r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en-US" altLang="ko-KR" dirty="0" smtClean="0"/>
              <a:t> } </a:t>
            </a:r>
          </a:p>
          <a:p>
            <a:r>
              <a:rPr lang="en-US" altLang="ko-KR" dirty="0" smtClean="0"/>
              <a:t>}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8454821" y="2547648"/>
            <a:ext cx="2249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chemeClr val="accent1">
                    <a:lumMod val="50000"/>
                  </a:schemeClr>
                </a:solidFill>
              </a:rPr>
              <a:t>unit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 습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도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데이터 끝 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68800" y="391885"/>
            <a:ext cx="6502400" cy="5820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8" name="직사각형 27"/>
          <p:cNvSpPr/>
          <p:nvPr/>
        </p:nvSpPr>
        <p:spPr>
          <a:xfrm>
            <a:off x="869430" y="239843"/>
            <a:ext cx="10163331" cy="61609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1085850" y="2026308"/>
            <a:ext cx="111061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if ( </a:t>
            </a:r>
            <a:r>
              <a:rPr lang="en-US" altLang="ko-KR" dirty="0" err="1" smtClean="0"/>
              <a:t>currentLine.endsWith</a:t>
            </a:r>
            <a:r>
              <a:rPr lang="en-US" altLang="ko-KR" dirty="0" smtClean="0"/>
              <a:t>("&lt;/current&gt;")) { </a:t>
            </a:r>
            <a:endParaRPr lang="en-US" altLang="ko-KR" dirty="0" smtClean="0"/>
          </a:p>
          <a:p>
            <a:r>
              <a:rPr lang="en-US" altLang="ko-KR" dirty="0" smtClean="0"/>
              <a:t>	//</a:t>
            </a:r>
            <a:r>
              <a:rPr lang="ko-KR" altLang="en-US" dirty="0" smtClean="0"/>
              <a:t>현재 </a:t>
            </a:r>
            <a:r>
              <a:rPr lang="ko-KR" altLang="en-US" dirty="0" err="1" smtClean="0"/>
              <a:t>스트링이</a:t>
            </a:r>
            <a:r>
              <a:rPr lang="ko-KR" altLang="en-US" dirty="0" smtClean="0"/>
              <a:t> </a:t>
            </a:r>
            <a:r>
              <a:rPr lang="en-US" altLang="ko-KR" dirty="0" smtClean="0"/>
              <a:t>&lt;/current&gt;</a:t>
            </a:r>
            <a:r>
              <a:rPr lang="ko-KR" altLang="en-US" dirty="0" smtClean="0"/>
              <a:t>로 끝났다면 연결을 끊고 다시 서버와 연결을 준비한다</a:t>
            </a:r>
            <a:r>
              <a:rPr lang="en-US" altLang="ko-KR" dirty="0" smtClean="0"/>
              <a:t>. </a:t>
            </a:r>
            <a:endParaRPr lang="en-US" altLang="ko-KR" dirty="0" smtClean="0"/>
          </a:p>
          <a:p>
            <a:r>
              <a:rPr lang="en-US" altLang="ko-KR" dirty="0" smtClean="0"/>
              <a:t>	delay(10000</a:t>
            </a:r>
            <a:r>
              <a:rPr lang="en-US" altLang="ko-KR" dirty="0" smtClean="0"/>
              <a:t>); //10</a:t>
            </a:r>
            <a:r>
              <a:rPr lang="ko-KR" altLang="en-US" dirty="0" err="1" smtClean="0"/>
              <a:t>초뒤에</a:t>
            </a:r>
            <a:r>
              <a:rPr lang="ko-KR" altLang="en-US" dirty="0" smtClean="0"/>
              <a:t> 서버와 연결을 끊고 </a:t>
            </a:r>
            <a:r>
              <a:rPr lang="ko-KR" altLang="en-US" dirty="0" err="1" smtClean="0"/>
              <a:t>재연결을</a:t>
            </a:r>
            <a:r>
              <a:rPr lang="ko-KR" altLang="en-US" dirty="0" smtClean="0"/>
              <a:t> 시도한다</a:t>
            </a:r>
            <a:r>
              <a:rPr lang="en-US" altLang="ko-KR" dirty="0" smtClean="0"/>
              <a:t>.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client.stop</a:t>
            </a:r>
            <a:r>
              <a:rPr lang="en-US" altLang="ko-KR" dirty="0" smtClean="0"/>
              <a:t>(); </a:t>
            </a:r>
            <a:endParaRPr lang="en-US" altLang="ko-KR" dirty="0" smtClean="0"/>
          </a:p>
          <a:p>
            <a:r>
              <a:rPr lang="en-US" altLang="ko-KR" dirty="0" smtClean="0"/>
              <a:t>	</a:t>
            </a:r>
            <a:r>
              <a:rPr lang="en-US" altLang="ko-KR" dirty="0" err="1" smtClean="0"/>
              <a:t>connectToServer</a:t>
            </a:r>
            <a:r>
              <a:rPr lang="en-US" altLang="ko-KR" dirty="0" smtClean="0"/>
              <a:t>(); //</a:t>
            </a:r>
            <a:r>
              <a:rPr lang="en-US" altLang="ko-KR" dirty="0" err="1" smtClean="0"/>
              <a:t>Serial.println</a:t>
            </a:r>
            <a:r>
              <a:rPr lang="en-US" altLang="ko-KR" dirty="0" smtClean="0"/>
              <a:t>("Disconnected from Server.\n</a:t>
            </a:r>
            <a:r>
              <a:rPr lang="en-US" altLang="ko-KR" dirty="0" smtClean="0"/>
              <a:t>");</a:t>
            </a:r>
          </a:p>
          <a:p>
            <a:r>
              <a:rPr lang="en-US" altLang="ko-KR" dirty="0" smtClean="0"/>
              <a:t>}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7642850" y="1197820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재전송 받을 </a:t>
            </a:r>
            <a:r>
              <a:rPr lang="ko-KR" altLang="en-US" b="1" dirty="0" smtClean="0">
                <a:solidFill>
                  <a:schemeClr val="accent1">
                    <a:lumMod val="50000"/>
                  </a:schemeClr>
                </a:solidFill>
              </a:rPr>
              <a:t>준비 </a:t>
            </a:r>
            <a:endParaRPr lang="ko-KR" alt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26" name="그림 2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56363" y="550629"/>
            <a:ext cx="3960440" cy="2452457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182167" y="2866128"/>
            <a:ext cx="1777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DHT11</a:t>
            </a:r>
            <a:endParaRPr lang="ko-KR" altLang="en-US" sz="2800" dirty="0"/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835833" y="3939025"/>
            <a:ext cx="3003576" cy="1433242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5" cstate="print"/>
          <a:srcRect r="7097" b="15325"/>
          <a:stretch>
            <a:fillRect/>
          </a:stretch>
        </p:blipFill>
        <p:spPr>
          <a:xfrm>
            <a:off x="5093282" y="1009032"/>
            <a:ext cx="5966603" cy="437576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5609664" y="0"/>
            <a:ext cx="6436031" cy="6802475"/>
            <a:chOff x="5721350" y="340426"/>
            <a:chExt cx="6183132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8004291" y="4178458"/>
              <a:ext cx="3900191" cy="2624017"/>
              <a:chOff x="8004291" y="4178458"/>
              <a:chExt cx="3900191" cy="2624017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5804544" y="340426"/>
              <a:ext cx="569077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" name="모서리가 둥근 직사각형 25"/>
          <p:cNvSpPr/>
          <p:nvPr/>
        </p:nvSpPr>
        <p:spPr>
          <a:xfrm>
            <a:off x="5696262" y="0"/>
            <a:ext cx="5876144" cy="6505731"/>
          </a:xfrm>
          <a:prstGeom prst="roundRect">
            <a:avLst>
              <a:gd name="adj" fmla="val 11565"/>
            </a:avLst>
          </a:prstGeom>
          <a:solidFill>
            <a:srgbClr val="F5C4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6611339" y="832474"/>
            <a:ext cx="4036276" cy="97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400" b="1" dirty="0" err="1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Weather_Box</a:t>
            </a:r>
            <a:endParaRPr lang="en-US" altLang="ko-KR" sz="4400" b="1" dirty="0" smtClean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873920" y="4503762"/>
            <a:ext cx="551152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dirty="0" smtClean="0">
                <a:solidFill>
                  <a:schemeClr val="bg1"/>
                </a:solidFill>
              </a:rPr>
              <a:t>컴퓨터공학과</a:t>
            </a: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solidFill>
                  <a:schemeClr val="bg1"/>
                </a:solidFill>
              </a:rPr>
              <a:t>20155110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김민정</a:t>
            </a:r>
            <a:r>
              <a:rPr lang="en-US" altLang="ko-KR" sz="1600" b="1" dirty="0">
                <a:solidFill>
                  <a:schemeClr val="bg1"/>
                </a:solidFill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20155118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김태훈 </a:t>
            </a: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solidFill>
                  <a:schemeClr val="bg1"/>
                </a:solidFill>
              </a:rPr>
              <a:t>20155154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이지은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20155173 </a:t>
            </a:r>
            <a:r>
              <a:rPr lang="ko-KR" altLang="en-US" sz="1600" b="1" dirty="0">
                <a:solidFill>
                  <a:schemeClr val="bg1"/>
                </a:solidFill>
              </a:rPr>
              <a:t>현동아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endParaRPr lang="ko-KR" altLang="en-US" sz="2000" b="1" dirty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101006" y="29028"/>
            <a:ext cx="5876144" cy="6505731"/>
          </a:xfrm>
          <a:prstGeom prst="roundRect">
            <a:avLst>
              <a:gd name="adj" fmla="val 11565"/>
            </a:avLst>
          </a:prstGeom>
          <a:solidFill>
            <a:srgbClr val="F5C4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24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26" name="그림 2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4983" y="850901"/>
            <a:ext cx="4741118" cy="4766128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706923" y="548001"/>
            <a:ext cx="2009775" cy="352425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7151232" y="4735971"/>
            <a:ext cx="66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일정한 센서 값을 가져오기 위한 </a:t>
            </a:r>
            <a:endParaRPr lang="en-US" altLang="ko-KR" dirty="0" smtClean="0"/>
          </a:p>
          <a:p>
            <a:r>
              <a:rPr lang="ko-KR" altLang="en-US" dirty="0" err="1" smtClean="0"/>
              <a:t>풀업저항</a:t>
            </a:r>
            <a:r>
              <a:rPr lang="ko-KR" altLang="en-US" dirty="0" smtClean="0"/>
              <a:t> 회로가 구성된 것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8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2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TextBox 24"/>
          <p:cNvSpPr txBox="1"/>
          <p:nvPr/>
        </p:nvSpPr>
        <p:spPr>
          <a:xfrm>
            <a:off x="6339840" y="1426464"/>
            <a:ext cx="62179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#include&lt;</a:t>
            </a:r>
            <a:r>
              <a:rPr lang="en-US" altLang="ko-KR" sz="1400" dirty="0" err="1" smtClean="0"/>
              <a:t>DHT.h</a:t>
            </a:r>
            <a:r>
              <a:rPr lang="en-US" altLang="ko-KR" sz="1400" dirty="0" smtClean="0"/>
              <a:t>&gt;       //</a:t>
            </a:r>
            <a:r>
              <a:rPr lang="en-US" altLang="ko-KR" sz="1400" dirty="0" err="1" smtClean="0"/>
              <a:t>DHT.h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라이브러리 추가</a:t>
            </a:r>
          </a:p>
          <a:p>
            <a:r>
              <a:rPr lang="en-US" altLang="ko-KR" sz="1400" dirty="0" smtClean="0"/>
              <a:t>DHT </a:t>
            </a:r>
            <a:r>
              <a:rPr lang="en-US" altLang="ko-KR" sz="1400" dirty="0" err="1" smtClean="0"/>
              <a:t>dht</a:t>
            </a:r>
            <a:r>
              <a:rPr lang="en-US" altLang="ko-KR" sz="1400" dirty="0" smtClean="0"/>
              <a:t>(12, DHT11);  //DHT </a:t>
            </a:r>
            <a:r>
              <a:rPr lang="ko-KR" altLang="en-US" sz="1400" dirty="0" smtClean="0"/>
              <a:t>설정 </a:t>
            </a:r>
            <a:r>
              <a:rPr lang="en-US" altLang="ko-KR" sz="1400" dirty="0" err="1" smtClean="0"/>
              <a:t>dht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핀</a:t>
            </a:r>
            <a:r>
              <a:rPr lang="en-US" altLang="ko-KR" sz="1400" dirty="0" smtClean="0"/>
              <a:t>, DHT</a:t>
            </a:r>
            <a:r>
              <a:rPr lang="ko-KR" altLang="en-US" sz="1400" dirty="0" smtClean="0"/>
              <a:t>종류</a:t>
            </a:r>
            <a:r>
              <a:rPr lang="en-US" altLang="ko-KR" sz="1400" dirty="0" smtClean="0"/>
              <a:t>)</a:t>
            </a:r>
          </a:p>
          <a:p>
            <a:endParaRPr lang="en-US" altLang="ko-KR" sz="1400" dirty="0" smtClean="0"/>
          </a:p>
          <a:p>
            <a:r>
              <a:rPr lang="en-US" altLang="ko-KR" sz="1400" dirty="0" smtClean="0"/>
              <a:t>void setup() {</a:t>
            </a:r>
          </a:p>
          <a:p>
            <a:r>
              <a:rPr lang="en-US" altLang="ko-KR" sz="1400" dirty="0" smtClean="0"/>
              <a:t>  </a:t>
            </a:r>
            <a:r>
              <a:rPr lang="en-US" altLang="ko-KR" sz="1400" dirty="0" err="1" smtClean="0"/>
              <a:t>Serial.begin</a:t>
            </a:r>
            <a:r>
              <a:rPr lang="en-US" altLang="ko-KR" sz="1400" dirty="0" smtClean="0"/>
              <a:t>(9600);   //</a:t>
            </a:r>
            <a:r>
              <a:rPr lang="ko-KR" altLang="en-US" sz="1400" dirty="0" smtClean="0"/>
              <a:t>시리얼모니터 시작</a:t>
            </a:r>
          </a:p>
          <a:p>
            <a:r>
              <a:rPr lang="en-US" altLang="ko-KR" sz="1400" dirty="0" smtClean="0"/>
              <a:t>}</a:t>
            </a:r>
          </a:p>
          <a:p>
            <a:endParaRPr lang="en-US" altLang="ko-KR" sz="1400" dirty="0" smtClean="0"/>
          </a:p>
          <a:p>
            <a:r>
              <a:rPr lang="en-US" altLang="ko-KR" sz="1400" dirty="0" smtClean="0"/>
              <a:t>void loop() {</a:t>
            </a:r>
          </a:p>
          <a:p>
            <a:endParaRPr lang="en-US" altLang="ko-KR" sz="1400" dirty="0" smtClean="0"/>
          </a:p>
          <a:p>
            <a:r>
              <a:rPr lang="en-US" altLang="ko-KR" sz="1400" dirty="0" smtClean="0"/>
              <a:t>  delay(3000);</a:t>
            </a:r>
          </a:p>
          <a:p>
            <a:r>
              <a:rPr lang="en-US" altLang="ko-KR" sz="1400" dirty="0" smtClean="0"/>
              <a:t>  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tem = </a:t>
            </a:r>
            <a:r>
              <a:rPr lang="en-US" altLang="ko-KR" sz="1400" dirty="0" err="1" smtClean="0"/>
              <a:t>dht.readTemperature</a:t>
            </a:r>
            <a:r>
              <a:rPr lang="en-US" altLang="ko-KR" sz="1400" dirty="0" smtClean="0"/>
              <a:t>();  //</a:t>
            </a:r>
            <a:r>
              <a:rPr lang="ko-KR" altLang="en-US" sz="1400" dirty="0" smtClean="0"/>
              <a:t>온도 값 정수형 변수</a:t>
            </a:r>
          </a:p>
          <a:p>
            <a:r>
              <a:rPr lang="ko-KR" altLang="en-US" sz="1400" dirty="0" smtClean="0"/>
              <a:t>  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hum = </a:t>
            </a:r>
            <a:r>
              <a:rPr lang="en-US" altLang="ko-KR" sz="1400" dirty="0" err="1" smtClean="0"/>
              <a:t>dht.readHumidity</a:t>
            </a:r>
            <a:r>
              <a:rPr lang="en-US" altLang="ko-KR" sz="1400" dirty="0" smtClean="0"/>
              <a:t>();     //</a:t>
            </a:r>
            <a:r>
              <a:rPr lang="ko-KR" altLang="en-US" sz="1400" dirty="0" smtClean="0"/>
              <a:t>습도 값 정수형 변수 </a:t>
            </a:r>
            <a:endParaRPr lang="en-US" altLang="ko-KR" sz="1400" dirty="0" smtClean="0"/>
          </a:p>
          <a:p>
            <a:endParaRPr lang="ko-KR" altLang="en-US" sz="1400" dirty="0" smtClean="0"/>
          </a:p>
          <a:p>
            <a:r>
              <a:rPr lang="ko-KR" altLang="en-US" sz="1400" dirty="0" smtClean="0"/>
              <a:t>  </a:t>
            </a:r>
            <a:r>
              <a:rPr lang="en-US" altLang="ko-KR" sz="1400" dirty="0" err="1" smtClean="0"/>
              <a:t>Serial.print</a:t>
            </a:r>
            <a:r>
              <a:rPr lang="en-US" altLang="ko-KR" sz="1400" dirty="0" smtClean="0"/>
              <a:t>("Temperature :");  //Temperature : </a:t>
            </a:r>
            <a:r>
              <a:rPr lang="ko-KR" altLang="en-US" sz="1400" dirty="0" smtClean="0"/>
              <a:t>글자 출력</a:t>
            </a:r>
          </a:p>
          <a:p>
            <a:r>
              <a:rPr lang="ko-KR" altLang="en-US" sz="1400" dirty="0" smtClean="0"/>
              <a:t>  </a:t>
            </a:r>
            <a:r>
              <a:rPr lang="en-US" altLang="ko-KR" sz="1400" dirty="0" err="1" smtClean="0"/>
              <a:t>Serial.print</a:t>
            </a:r>
            <a:r>
              <a:rPr lang="en-US" altLang="ko-KR" sz="1400" dirty="0" smtClean="0"/>
              <a:t>(tem);                 //</a:t>
            </a:r>
            <a:r>
              <a:rPr lang="ko-KR" altLang="en-US" sz="1400" dirty="0" smtClean="0"/>
              <a:t>측정된 온도 값 출력</a:t>
            </a:r>
          </a:p>
          <a:p>
            <a:r>
              <a:rPr lang="ko-KR" altLang="en-US" sz="1400" dirty="0" smtClean="0"/>
              <a:t>  </a:t>
            </a:r>
            <a:r>
              <a:rPr lang="en-US" altLang="ko-KR" sz="1400" dirty="0" err="1" smtClean="0"/>
              <a:t>Serial.print</a:t>
            </a:r>
            <a:r>
              <a:rPr lang="en-US" altLang="ko-KR" sz="1400" dirty="0" smtClean="0"/>
              <a:t>("C ");                 //</a:t>
            </a:r>
            <a:r>
              <a:rPr lang="ko-KR" altLang="en-US" sz="1400" dirty="0" smtClean="0"/>
              <a:t>온도</a:t>
            </a:r>
            <a:r>
              <a:rPr lang="en-US" altLang="ko-KR" sz="1400" dirty="0" smtClean="0"/>
              <a:t>C</a:t>
            </a:r>
            <a:r>
              <a:rPr lang="ko-KR" altLang="en-US" sz="1400" dirty="0" smtClean="0"/>
              <a:t>로 표현</a:t>
            </a:r>
          </a:p>
          <a:p>
            <a:r>
              <a:rPr lang="ko-KR" altLang="en-US" sz="1400" dirty="0" smtClean="0"/>
              <a:t>  </a:t>
            </a:r>
            <a:r>
              <a:rPr lang="en-US" altLang="ko-KR" sz="1400" dirty="0" err="1" smtClean="0"/>
              <a:t>Serial.print</a:t>
            </a:r>
            <a:r>
              <a:rPr lang="en-US" altLang="ko-KR" sz="1400" dirty="0" smtClean="0"/>
              <a:t>("Humidity : ");</a:t>
            </a:r>
          </a:p>
          <a:p>
            <a:r>
              <a:rPr lang="en-US" altLang="ko-KR" sz="1400" dirty="0" smtClean="0"/>
              <a:t>  </a:t>
            </a:r>
            <a:r>
              <a:rPr lang="en-US" altLang="ko-KR" sz="1400" dirty="0" err="1" smtClean="0"/>
              <a:t>Serial.print</a:t>
            </a:r>
            <a:r>
              <a:rPr lang="en-US" altLang="ko-KR" sz="1400" dirty="0" smtClean="0"/>
              <a:t>(hum);</a:t>
            </a:r>
          </a:p>
          <a:p>
            <a:r>
              <a:rPr lang="en-US" altLang="ko-KR" sz="1400" dirty="0" smtClean="0"/>
              <a:t>  </a:t>
            </a:r>
            <a:r>
              <a:rPr lang="en-US" altLang="ko-KR" sz="1400" dirty="0" err="1" smtClean="0"/>
              <a:t>Serial.println</a:t>
            </a:r>
            <a:r>
              <a:rPr lang="en-US" altLang="ko-KR" sz="1400" dirty="0" smtClean="0"/>
              <a:t>("% ");              </a:t>
            </a:r>
            <a:endParaRPr lang="ko-KR" altLang="en-US" sz="1400" dirty="0" smtClean="0"/>
          </a:p>
          <a:p>
            <a:r>
              <a:rPr lang="en-US" altLang="ko-KR" sz="1400" dirty="0" smtClean="0"/>
              <a:t>}</a:t>
            </a:r>
            <a:endParaRPr lang="ko-KR" altLang="en-US" sz="1400" dirty="0"/>
          </a:p>
        </p:txBody>
      </p:sp>
      <p:pic>
        <p:nvPicPr>
          <p:cNvPr id="28" name="KakaoTalk_Video_20180329_1420_36_458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0" y="1365504"/>
            <a:ext cx="6081485" cy="3913632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859520" y="322353"/>
            <a:ext cx="3467700" cy="74474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67463" y="1512951"/>
            <a:ext cx="4678489" cy="3295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0105" y="364944"/>
            <a:ext cx="3219831" cy="23589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" name="직사각형 29"/>
          <p:cNvSpPr/>
          <p:nvPr/>
        </p:nvSpPr>
        <p:spPr>
          <a:xfrm>
            <a:off x="6372930" y="534038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인터넷에서 여러 기관들은 </a:t>
            </a:r>
            <a:r>
              <a:rPr lang="en-US" altLang="ko-KR" dirty="0" err="1" smtClean="0"/>
              <a:t>OpenAPI</a:t>
            </a:r>
            <a:r>
              <a:rPr lang="ko-KR" altLang="en-US" dirty="0" smtClean="0"/>
              <a:t>를 통해 </a:t>
            </a:r>
            <a:endParaRPr lang="en-US" altLang="ko-KR" dirty="0" smtClean="0"/>
          </a:p>
          <a:p>
            <a:r>
              <a:rPr lang="ko-KR" altLang="en-US" dirty="0" smtClean="0"/>
              <a:t>쉽게 제공하는 정보를 읽어올 수 있다</a:t>
            </a:r>
            <a:r>
              <a:rPr lang="en-US" altLang="ko-KR" dirty="0" smtClean="0"/>
              <a:t>.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4206240" y="606475"/>
            <a:ext cx="82296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 err="1" smtClean="0"/>
              <a:t>WiFi</a:t>
            </a:r>
            <a:r>
              <a:rPr lang="ko-KR" altLang="en-US" sz="2000" b="1" dirty="0" err="1" smtClean="0"/>
              <a:t>쉴드</a:t>
            </a:r>
            <a:r>
              <a:rPr lang="ko-KR" altLang="en-US" sz="2000" b="1" dirty="0" smtClean="0"/>
              <a:t> </a:t>
            </a:r>
            <a:r>
              <a:rPr lang="ko-KR" altLang="en-US" b="1" dirty="0" smtClean="0"/>
              <a:t>이용하여 </a:t>
            </a:r>
            <a:r>
              <a:rPr lang="en-US" altLang="ko-KR" b="1" dirty="0" smtClean="0"/>
              <a:t>API</a:t>
            </a:r>
            <a:r>
              <a:rPr lang="ko-KR" altLang="en-US" b="1" dirty="0" smtClean="0"/>
              <a:t>를 통해 인터넷에서 날씨정보 읽어오기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963168" y="3365284"/>
            <a:ext cx="47061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센서의 장점</a:t>
            </a:r>
            <a:r>
              <a:rPr lang="en-US" altLang="ko-KR" dirty="0" smtClean="0"/>
              <a:t>:</a:t>
            </a:r>
            <a:r>
              <a:rPr lang="ko-KR" altLang="en-US" dirty="0" smtClean="0"/>
              <a:t> 현재 센서가 감지하고 있는  </a:t>
            </a:r>
            <a:endParaRPr lang="en-US" altLang="ko-KR" dirty="0" smtClean="0"/>
          </a:p>
          <a:p>
            <a:r>
              <a:rPr lang="en-US" altLang="ko-KR" dirty="0" smtClean="0"/>
              <a:t>                 </a:t>
            </a:r>
            <a:r>
              <a:rPr lang="ko-KR" altLang="en-US" dirty="0" smtClean="0"/>
              <a:t>국지적인 부분만 측정 가능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센서의 단점</a:t>
            </a:r>
            <a:r>
              <a:rPr lang="en-US" altLang="ko-KR" dirty="0" smtClean="0"/>
              <a:t>: </a:t>
            </a:r>
            <a:r>
              <a:rPr lang="ko-KR" altLang="en-US" dirty="0" smtClean="0"/>
              <a:t>정확도가 떨어지면 상대적으로</a:t>
            </a:r>
            <a:endParaRPr lang="en-US" altLang="ko-KR" dirty="0" smtClean="0"/>
          </a:p>
          <a:p>
            <a:r>
              <a:rPr lang="en-US" altLang="ko-KR" dirty="0" smtClean="0"/>
              <a:t>                </a:t>
            </a:r>
            <a:r>
              <a:rPr lang="ko-KR" altLang="en-US" dirty="0" smtClean="0"/>
              <a:t> 정보의 가치 감소</a:t>
            </a:r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직사각형 24"/>
          <p:cNvSpPr/>
          <p:nvPr/>
        </p:nvSpPr>
        <p:spPr>
          <a:xfrm>
            <a:off x="867954" y="2665561"/>
            <a:ext cx="51206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어떤 한 프로그램이나 어플리케이션을 </a:t>
            </a:r>
            <a:endParaRPr lang="en-US" altLang="ko-KR" dirty="0" smtClean="0"/>
          </a:p>
          <a:p>
            <a:r>
              <a:rPr lang="ko-KR" altLang="en-US" dirty="0" smtClean="0"/>
              <a:t>작동시키기 위해 </a:t>
            </a:r>
            <a:r>
              <a:rPr lang="ko-KR" altLang="en-US" dirty="0" err="1" smtClean="0"/>
              <a:t>운영체체나</a:t>
            </a:r>
            <a:r>
              <a:rPr lang="ko-KR" altLang="en-US" dirty="0" smtClean="0"/>
              <a:t> 프로그래밍 언어가 제공하는 인터페이스</a:t>
            </a:r>
            <a:r>
              <a:rPr lang="en-US" altLang="ko-KR" dirty="0" smtClean="0"/>
              <a:t>.</a:t>
            </a:r>
            <a:r>
              <a:rPr lang="ko-KR" altLang="en-US" dirty="0" smtClean="0"/>
              <a:t/>
            </a:r>
            <a:br>
              <a:rPr lang="ko-KR" altLang="en-US" dirty="0" smtClean="0"/>
            </a:b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853440" y="670852"/>
            <a:ext cx="53644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API? </a:t>
            </a:r>
          </a:p>
          <a:p>
            <a:r>
              <a:rPr lang="en-US" altLang="ko-KR" dirty="0" smtClean="0">
                <a:hlinkClick r:id="rId3"/>
              </a:rPr>
              <a:t>API(Application Programming Interface)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프로그램이나 어플리케이션이 정보처리를 위해 </a:t>
            </a:r>
            <a:endParaRPr lang="en-US" altLang="ko-KR" dirty="0" smtClean="0"/>
          </a:p>
          <a:p>
            <a:r>
              <a:rPr lang="ko-KR" altLang="en-US" dirty="0" smtClean="0"/>
              <a:t>운영체제에 호출하는 함수나 서브루틴의 집합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28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95632" y="2148650"/>
            <a:ext cx="5662539" cy="2219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직사각형 28"/>
          <p:cNvSpPr/>
          <p:nvPr/>
        </p:nvSpPr>
        <p:spPr>
          <a:xfrm>
            <a:off x="975360" y="462944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 smtClean="0"/>
              <a:t>웹</a:t>
            </a:r>
            <a:r>
              <a:rPr lang="en-US" altLang="ko-KR" dirty="0" smtClean="0"/>
              <a:t>API</a:t>
            </a:r>
            <a:r>
              <a:rPr lang="ko-KR" altLang="en-US" dirty="0" smtClean="0"/>
              <a:t>를 통해 웹으로 정보요청을 보내면</a:t>
            </a:r>
            <a:endParaRPr lang="en-US" altLang="ko-KR" dirty="0" smtClean="0"/>
          </a:p>
          <a:p>
            <a:r>
              <a:rPr lang="ko-KR" altLang="en-US" dirty="0" smtClean="0"/>
              <a:t>웹에서는 그 요청에 맞는 정보를 제공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31996" y="1513070"/>
            <a:ext cx="9096375" cy="389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" name="직사각형 24"/>
          <p:cNvSpPr/>
          <p:nvPr/>
        </p:nvSpPr>
        <p:spPr>
          <a:xfrm>
            <a:off x="958523" y="449943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800" b="1" dirty="0" err="1" smtClean="0"/>
              <a:t>OpenWeatherMap</a:t>
            </a:r>
            <a:r>
              <a:rPr lang="en-US" altLang="ko-KR" sz="2800" b="1" dirty="0" smtClean="0"/>
              <a:t> </a:t>
            </a:r>
            <a:endParaRPr lang="ko-KR" altLang="en-US" dirty="0"/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76859" y="188687"/>
            <a:ext cx="6934200" cy="6255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5" name="직사각형 24"/>
          <p:cNvSpPr/>
          <p:nvPr/>
        </p:nvSpPr>
        <p:spPr>
          <a:xfrm>
            <a:off x="1145467" y="491446"/>
            <a:ext cx="444253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 err="1" smtClean="0"/>
              <a:t>OpenWeatherMap</a:t>
            </a:r>
            <a:endParaRPr lang="en-US" altLang="ko-KR" sz="2800" b="1" dirty="0" smtClean="0"/>
          </a:p>
          <a:p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              </a:t>
            </a:r>
            <a:r>
              <a:rPr lang="en-US" altLang="ko-KR" sz="2000" b="1" dirty="0" smtClean="0"/>
              <a:t>XML          JSON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030515" y="2054669"/>
            <a:ext cx="441234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/>
            <a:r>
              <a:rPr lang="en-US" altLang="ko-KR" b="1" dirty="0" smtClean="0"/>
              <a:t>XML</a:t>
            </a:r>
          </a:p>
          <a:p>
            <a:pPr marL="342900" indent="-342900">
              <a:buAutoNum type="arabicPeriod"/>
            </a:pPr>
            <a:endParaRPr lang="en-US" altLang="ko-KR" b="1" dirty="0" smtClean="0"/>
          </a:p>
          <a:p>
            <a:r>
              <a:rPr lang="en-US" altLang="ko-KR" dirty="0" smtClean="0"/>
              <a:t>Extensible Markup Language</a:t>
            </a:r>
            <a:r>
              <a:rPr lang="ko-KR" altLang="en-US" dirty="0" smtClean="0"/>
              <a:t>의 약자로 </a:t>
            </a:r>
            <a:endParaRPr lang="en-US" altLang="ko-KR" dirty="0" smtClean="0"/>
          </a:p>
          <a:p>
            <a:r>
              <a:rPr lang="ko-KR" altLang="en-US" dirty="0" smtClean="0"/>
              <a:t>확장 가능한 </a:t>
            </a:r>
            <a:r>
              <a:rPr lang="ko-KR" altLang="en-US" dirty="0" err="1" smtClean="0"/>
              <a:t>마크업</a:t>
            </a:r>
            <a:r>
              <a:rPr lang="ko-KR" altLang="en-US" dirty="0" smtClean="0"/>
              <a:t> 언어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endParaRPr lang="ko-KR" altLang="en-US" dirty="0"/>
          </a:p>
        </p:txBody>
      </p:sp>
      <p:pic>
        <p:nvPicPr>
          <p:cNvPr id="28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28203" y="306614"/>
            <a:ext cx="5729968" cy="4134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직사각형 28"/>
          <p:cNvSpPr/>
          <p:nvPr/>
        </p:nvSpPr>
        <p:spPr>
          <a:xfrm>
            <a:off x="740233" y="3552095"/>
            <a:ext cx="70684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&lt;&gt;</a:t>
            </a:r>
            <a:r>
              <a:rPr lang="ko-KR" altLang="en-US" dirty="0" smtClean="0"/>
              <a:t>안의 언어를 새롭게 정의하여 날씨정보 표현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&lt;temperature value= &gt;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온도값</a:t>
            </a:r>
            <a:endParaRPr lang="en-US" altLang="ko-KR" dirty="0" smtClean="0"/>
          </a:p>
          <a:p>
            <a:r>
              <a:rPr lang="en-US" altLang="ko-KR" dirty="0" smtClean="0"/>
              <a:t>&lt;wind&gt;</a:t>
            </a:r>
            <a:r>
              <a:rPr lang="ko-KR" altLang="en-US" dirty="0" smtClean="0"/>
              <a:t>와  </a:t>
            </a:r>
            <a:r>
              <a:rPr lang="en-US" altLang="ko-KR" dirty="0" smtClean="0"/>
              <a:t>&lt;/wind&gt;</a:t>
            </a:r>
            <a:r>
              <a:rPr lang="ko-KR" altLang="en-US" dirty="0" smtClean="0"/>
              <a:t>사이에는 바람에 대한 정보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088571" y="508642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 smtClean="0"/>
              <a:t>XML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HTML</a:t>
            </a:r>
            <a:r>
              <a:rPr lang="ko-KR" altLang="en-US" dirty="0" smtClean="0"/>
              <a:t>의 단점을 보완한 언어로 </a:t>
            </a:r>
            <a:endParaRPr lang="en-US" altLang="ko-KR" dirty="0" smtClean="0"/>
          </a:p>
          <a:p>
            <a:r>
              <a:rPr lang="ko-KR" altLang="en-US" dirty="0" smtClean="0"/>
              <a:t>자리 잡으며 데이터 전송이나 </a:t>
            </a:r>
            <a:r>
              <a:rPr lang="en-US" altLang="ko-KR" dirty="0" smtClean="0"/>
              <a:t>DB, </a:t>
            </a:r>
            <a:r>
              <a:rPr lang="ko-KR" altLang="en-US" dirty="0" smtClean="0"/>
              <a:t>자료검색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31" name="Picture 3"/>
          <p:cNvPicPr>
            <a:picLocks noChangeAspect="1" noChangeArrowheads="1"/>
          </p:cNvPicPr>
          <p:nvPr/>
        </p:nvPicPr>
        <p:blipFill>
          <a:blip r:embed="rId4" cstate="print"/>
          <a:srcRect t="13072"/>
          <a:stretch>
            <a:fillRect/>
          </a:stretch>
        </p:blipFill>
        <p:spPr bwMode="auto">
          <a:xfrm>
            <a:off x="827315" y="203200"/>
            <a:ext cx="10160000" cy="61540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xit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3"/>
          <p:cNvGrpSpPr/>
          <p:nvPr/>
        </p:nvGrpSpPr>
        <p:grpSpPr>
          <a:xfrm>
            <a:off x="280416" y="0"/>
            <a:ext cx="11765279" cy="6802475"/>
            <a:chOff x="601511" y="340426"/>
            <a:chExt cx="11302971" cy="6462049"/>
          </a:xfrm>
        </p:grpSpPr>
        <p:grpSp>
          <p:nvGrpSpPr>
            <p:cNvPr id="3" name="그룹 2"/>
            <p:cNvGrpSpPr/>
            <p:nvPr/>
          </p:nvGrpSpPr>
          <p:grpSpPr>
            <a:xfrm>
              <a:off x="601511" y="1887991"/>
              <a:ext cx="11302971" cy="4914484"/>
              <a:chOff x="601511" y="1887991"/>
              <a:chExt cx="11302971" cy="4914484"/>
            </a:xfrm>
          </p:grpSpPr>
          <p:sp>
            <p:nvSpPr>
              <p:cNvPr id="58" name="모서리가 둥근 직사각형 57"/>
              <p:cNvSpPr/>
              <p:nvPr/>
            </p:nvSpPr>
            <p:spPr>
              <a:xfrm rot="919126">
                <a:off x="10853835" y="4178458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21185654">
                <a:off x="601511" y="1887991"/>
                <a:ext cx="1050647" cy="87630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 rot="414346" flipH="1">
                <a:off x="8004291" y="5926175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 rot="21185654">
                <a:off x="614625" y="5879888"/>
                <a:ext cx="3509635" cy="876300"/>
              </a:xfrm>
              <a:prstGeom prst="roundRect">
                <a:avLst>
                  <a:gd name="adj" fmla="val 45653"/>
                </a:avLst>
              </a:prstGeom>
              <a:solidFill>
                <a:schemeClr val="tx1">
                  <a:alpha val="53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자유형 18"/>
            <p:cNvSpPr/>
            <p:nvPr/>
          </p:nvSpPr>
          <p:spPr>
            <a:xfrm>
              <a:off x="658915" y="340426"/>
              <a:ext cx="10836400" cy="6261100"/>
            </a:xfrm>
            <a:custGeom>
              <a:avLst/>
              <a:gdLst>
                <a:gd name="connsiteX0" fmla="*/ 256142 w 10836400"/>
                <a:gd name="connsiteY0" fmla="*/ 0 h 6261100"/>
                <a:gd name="connsiteX1" fmla="*/ 10580258 w 10836400"/>
                <a:gd name="connsiteY1" fmla="*/ 0 h 6261100"/>
                <a:gd name="connsiteX2" fmla="*/ 10836400 w 10836400"/>
                <a:gd name="connsiteY2" fmla="*/ 256142 h 6261100"/>
                <a:gd name="connsiteX3" fmla="*/ 10836400 w 10836400"/>
                <a:gd name="connsiteY3" fmla="*/ 6004958 h 6261100"/>
                <a:gd name="connsiteX4" fmla="*/ 10580258 w 10836400"/>
                <a:gd name="connsiteY4" fmla="*/ 6261100 h 6261100"/>
                <a:gd name="connsiteX5" fmla="*/ 256142 w 10836400"/>
                <a:gd name="connsiteY5" fmla="*/ 6261100 h 6261100"/>
                <a:gd name="connsiteX6" fmla="*/ 0 w 10836400"/>
                <a:gd name="connsiteY6" fmla="*/ 6004958 h 6261100"/>
                <a:gd name="connsiteX7" fmla="*/ 0 w 10836400"/>
                <a:gd name="connsiteY7" fmla="*/ 4314765 h 6261100"/>
                <a:gd name="connsiteX8" fmla="*/ 102126 w 10836400"/>
                <a:gd name="connsiteY8" fmla="*/ 4314765 h 6261100"/>
                <a:gd name="connsiteX9" fmla="*/ 279236 w 10836400"/>
                <a:gd name="connsiteY9" fmla="*/ 4137655 h 6261100"/>
                <a:gd name="connsiteX10" fmla="*/ 279236 w 10836400"/>
                <a:gd name="connsiteY10" fmla="*/ 2123445 h 6261100"/>
                <a:gd name="connsiteX11" fmla="*/ 102126 w 10836400"/>
                <a:gd name="connsiteY11" fmla="*/ 1946335 h 6261100"/>
                <a:gd name="connsiteX12" fmla="*/ 0 w 10836400"/>
                <a:gd name="connsiteY12" fmla="*/ 1946335 h 6261100"/>
                <a:gd name="connsiteX13" fmla="*/ 0 w 10836400"/>
                <a:gd name="connsiteY13" fmla="*/ 256142 h 6261100"/>
                <a:gd name="connsiteX14" fmla="*/ 256142 w 10836400"/>
                <a:gd name="connsiteY14" fmla="*/ 0 h 626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400" h="6261100">
                  <a:moveTo>
                    <a:pt x="256142" y="0"/>
                  </a:moveTo>
                  <a:lnTo>
                    <a:pt x="10580258" y="0"/>
                  </a:lnTo>
                  <a:cubicBezTo>
                    <a:pt x="10721721" y="0"/>
                    <a:pt x="10836400" y="114679"/>
                    <a:pt x="10836400" y="256142"/>
                  </a:cubicBezTo>
                  <a:lnTo>
                    <a:pt x="10836400" y="6004958"/>
                  </a:lnTo>
                  <a:cubicBezTo>
                    <a:pt x="10836400" y="6146421"/>
                    <a:pt x="10721721" y="6261100"/>
                    <a:pt x="10580258" y="6261100"/>
                  </a:cubicBezTo>
                  <a:lnTo>
                    <a:pt x="256142" y="6261100"/>
                  </a:lnTo>
                  <a:cubicBezTo>
                    <a:pt x="114679" y="6261100"/>
                    <a:pt x="0" y="6146421"/>
                    <a:pt x="0" y="6004958"/>
                  </a:cubicBezTo>
                  <a:lnTo>
                    <a:pt x="0" y="4314765"/>
                  </a:lnTo>
                  <a:lnTo>
                    <a:pt x="102126" y="4314765"/>
                  </a:lnTo>
                  <a:cubicBezTo>
                    <a:pt x="199941" y="4314765"/>
                    <a:pt x="279236" y="4235470"/>
                    <a:pt x="279236" y="4137655"/>
                  </a:cubicBezTo>
                  <a:lnTo>
                    <a:pt x="279236" y="2123445"/>
                  </a:lnTo>
                  <a:cubicBezTo>
                    <a:pt x="279236" y="2025630"/>
                    <a:pt x="199941" y="1946335"/>
                    <a:pt x="102126" y="1946335"/>
                  </a:cubicBezTo>
                  <a:lnTo>
                    <a:pt x="0" y="1946335"/>
                  </a:lnTo>
                  <a:lnTo>
                    <a:pt x="0" y="256142"/>
                  </a:lnTo>
                  <a:cubicBezTo>
                    <a:pt x="0" y="114679"/>
                    <a:pt x="114679" y="0"/>
                    <a:pt x="256142" y="0"/>
                  </a:cubicBezTo>
                  <a:close/>
                </a:path>
              </a:pathLst>
            </a:cu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양쪽 모서리가 둥근 사각형 26"/>
            <p:cNvSpPr/>
            <p:nvPr/>
          </p:nvSpPr>
          <p:spPr>
            <a:xfrm rot="5400000">
              <a:off x="10479375" y="3302701"/>
              <a:ext cx="2368430" cy="33655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E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5721350" y="340426"/>
              <a:ext cx="632012" cy="6261100"/>
            </a:xfrm>
            <a:prstGeom prst="roundRect">
              <a:avLst>
                <a:gd name="adj" fmla="val 0"/>
              </a:avLst>
            </a:prstGeom>
            <a:solidFill>
              <a:srgbClr val="F6B3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20"/>
            <p:cNvSpPr/>
            <p:nvPr/>
          </p:nvSpPr>
          <p:spPr>
            <a:xfrm rot="16200000">
              <a:off x="4143375" y="3305876"/>
              <a:ext cx="3727450" cy="330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DB97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6258075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사다리꼴 56"/>
            <p:cNvSpPr/>
            <p:nvPr/>
          </p:nvSpPr>
          <p:spPr>
            <a:xfrm rot="5400000">
              <a:off x="4165256" y="2256575"/>
              <a:ext cx="6261099" cy="2428808"/>
            </a:xfrm>
            <a:prstGeom prst="trapezoid">
              <a:avLst>
                <a:gd name="adj" fmla="val 8267"/>
              </a:avLst>
            </a:prstGeom>
            <a:solidFill>
              <a:schemeClr val="tx1">
                <a:alpha val="53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10313" y="535873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6172199" y="573974"/>
              <a:ext cx="4869103" cy="58649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" name="그룹 47"/>
            <p:cNvGrpSpPr/>
            <p:nvPr/>
          </p:nvGrpSpPr>
          <p:grpSpPr>
            <a:xfrm>
              <a:off x="5800828" y="2156404"/>
              <a:ext cx="575982" cy="136338"/>
              <a:chOff x="5878606" y="2474259"/>
              <a:chExt cx="575982" cy="136338"/>
            </a:xfrm>
          </p:grpSpPr>
          <p:sp>
            <p:nvSpPr>
              <p:cNvPr id="49" name="타원 48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" name="그룹 51"/>
            <p:cNvGrpSpPr/>
            <p:nvPr/>
          </p:nvGrpSpPr>
          <p:grpSpPr>
            <a:xfrm>
              <a:off x="5800828" y="4551250"/>
              <a:ext cx="575982" cy="136338"/>
              <a:chOff x="5878606" y="2474259"/>
              <a:chExt cx="575982" cy="136338"/>
            </a:xfrm>
          </p:grpSpPr>
          <p:sp>
            <p:nvSpPr>
              <p:cNvPr id="53" name="타원 52"/>
              <p:cNvSpPr/>
              <p:nvPr/>
            </p:nvSpPr>
            <p:spPr>
              <a:xfrm>
                <a:off x="6318250" y="2474259"/>
                <a:ext cx="136338" cy="13633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타원 53"/>
              <p:cNvSpPr/>
              <p:nvPr/>
            </p:nvSpPr>
            <p:spPr>
              <a:xfrm>
                <a:off x="5878606" y="2474259"/>
                <a:ext cx="136338" cy="136338"/>
              </a:xfrm>
              <a:prstGeom prst="ellipse">
                <a:avLst/>
              </a:prstGeom>
              <a:solidFill>
                <a:srgbClr val="8360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5924550" y="2514627"/>
                <a:ext cx="461869" cy="4998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/>
          <a:srcRect r="4358"/>
          <a:stretch>
            <a:fillRect/>
          </a:stretch>
        </p:blipFill>
        <p:spPr bwMode="auto">
          <a:xfrm>
            <a:off x="880165" y="217715"/>
            <a:ext cx="10179721" cy="1380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404393" y="1596571"/>
            <a:ext cx="8944292" cy="48042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직사각형 28"/>
          <p:cNvSpPr/>
          <p:nvPr/>
        </p:nvSpPr>
        <p:spPr>
          <a:xfrm>
            <a:off x="1579734" y="4725819"/>
            <a:ext cx="84931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404150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996</TotalTime>
  <Words>930</Words>
  <Application>Microsoft Office PowerPoint</Application>
  <PresentationFormat>사용자 지정</PresentationFormat>
  <Paragraphs>234</Paragraphs>
  <Slides>20</Slides>
  <Notes>15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1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Owner</cp:lastModifiedBy>
  <cp:revision>96</cp:revision>
  <dcterms:created xsi:type="dcterms:W3CDTF">2017-12-29T07:18:59Z</dcterms:created>
  <dcterms:modified xsi:type="dcterms:W3CDTF">2018-04-08T15:09:02Z</dcterms:modified>
</cp:coreProperties>
</file>

<file path=docProps/thumbnail.jpeg>
</file>